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2.xml" ContentType="application/vnd.openxmlformats-officedocument.presentationml.notesSlide+xml"/>
  <Override PartName="/ppt/tags/tag19.xml" ContentType="application/vnd.openxmlformats-officedocument.presentationml.tags+xml"/>
  <Override PartName="/ppt/notesSlides/notesSlide3.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4.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5.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9" r:id="rId2"/>
    <p:sldId id="260" r:id="rId3"/>
    <p:sldId id="256" r:id="rId4"/>
    <p:sldId id="257" r:id="rId5"/>
    <p:sldId id="302" r:id="rId6"/>
    <p:sldId id="303" r:id="rId7"/>
    <p:sldId id="307" r:id="rId8"/>
    <p:sldId id="285" r:id="rId9"/>
    <p:sldId id="304" r:id="rId10"/>
    <p:sldId id="305" r:id="rId11"/>
    <p:sldId id="279" r:id="rId12"/>
    <p:sldId id="286" r:id="rId13"/>
    <p:sldId id="306" r:id="rId14"/>
    <p:sldId id="273" r:id="rId15"/>
    <p:sldId id="275" r:id="rId16"/>
    <p:sldId id="287" r:id="rId17"/>
  </p:sldIdLst>
  <p:sldSz cx="12192000" cy="6858000"/>
  <p:notesSz cx="6858000" cy="9144000"/>
  <p:custDataLst>
    <p:tags r:id="rId1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95C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1" autoAdjust="0"/>
    <p:restoredTop sz="96314" autoAdjust="0"/>
  </p:normalViewPr>
  <p:slideViewPr>
    <p:cSldViewPr snapToGrid="0">
      <p:cViewPr varScale="1">
        <p:scale>
          <a:sx n="93" d="100"/>
          <a:sy n="93" d="100"/>
        </p:scale>
        <p:origin x="600" y="1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2024/12/23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4B9ED47-EE91-4403-9E82-880EC51C5D5D}" type="slidenum">
              <a:rPr lang="zh-CN" altLang="en-US" smtClean="0"/>
              <a:t>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3397478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CA19F-EA0E-71AE-05A4-9F13847EE4D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692940F-0E03-A5B7-F8FD-333123E8455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65D217-7CEA-994B-1116-2D3FD7A9EFB6}"/>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0E90F644-7083-A3B6-8E14-3A854C6F3477}"/>
              </a:ext>
            </a:extLst>
          </p:cNvPr>
          <p:cNvSpPr>
            <a:spLocks noGrp="1"/>
          </p:cNvSpPr>
          <p:nvPr>
            <p:ph type="sldNum" sz="quarter" idx="5"/>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2584503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C7B8C-0D0E-4EE3-D022-EC66693B148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143272-F3FE-7C27-4189-E780C8D056B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4564CA7-D35A-F181-AD8C-D7641C9C2ADE}"/>
              </a:ext>
            </a:extLst>
          </p:cNvPr>
          <p:cNvSpPr>
            <a:spLocks noGrp="1"/>
          </p:cNvSpPr>
          <p:nvPr>
            <p:ph type="body" idx="1"/>
          </p:nvPr>
        </p:nvSpPr>
        <p:spPr/>
        <p:txBody>
          <a:bodyPr/>
          <a:lstStyle/>
          <a:p>
            <a:r>
              <a:rPr lang="en-US" altLang="zh-CN" dirty="0"/>
              <a:t>https://www.ypppt.com/</a:t>
            </a:r>
            <a:endParaRPr lang="zh-CN" altLang="en-US" dirty="0"/>
          </a:p>
        </p:txBody>
      </p:sp>
      <p:sp>
        <p:nvSpPr>
          <p:cNvPr id="4" name="灯片编号占位符 3">
            <a:extLst>
              <a:ext uri="{FF2B5EF4-FFF2-40B4-BE49-F238E27FC236}">
                <a16:creationId xmlns:a16="http://schemas.microsoft.com/office/drawing/2014/main" id="{258D6934-D2A5-21EC-682B-D0C871FBBF8C}"/>
              </a:ext>
            </a:extLst>
          </p:cNvPr>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1978560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2024/12/23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2024/12/23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2024/12/23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2024/12/23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2024/12/23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2024/12/23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2024/12/23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4.xml"/><Relationship Id="rId7" Type="http://schemas.openxmlformats.org/officeDocument/2006/relationships/slideLayout" Target="../slideLayouts/slideLayout6.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10" Type="http://schemas.openxmlformats.org/officeDocument/2006/relationships/image" Target="../media/image3.svg"/><Relationship Id="rId4" Type="http://schemas.openxmlformats.org/officeDocument/2006/relationships/tags" Target="../tags/tag5.xml"/><Relationship Id="rId9"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4.jpe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13.jpeg"/><Relationship Id="rId5" Type="http://schemas.openxmlformats.org/officeDocument/2006/relationships/image" Target="../media/image5.sv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1.xml"/><Relationship Id="rId1" Type="http://schemas.openxmlformats.org/officeDocument/2006/relationships/tags" Target="../tags/tag30.xml"/><Relationship Id="rId5" Type="http://schemas.openxmlformats.org/officeDocument/2006/relationships/image" Target="../media/image3.sv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2.xml"/><Relationship Id="rId5" Type="http://schemas.openxmlformats.org/officeDocument/2006/relationships/image" Target="../media/image5.sv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5.jpe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3" Type="http://schemas.openxmlformats.org/officeDocument/2006/relationships/tags" Target="../tags/tag37.xml"/><Relationship Id="rId7" Type="http://schemas.openxmlformats.org/officeDocument/2006/relationships/image" Target="../media/image16.jpe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1.png"/><Relationship Id="rId5" Type="http://schemas.openxmlformats.org/officeDocument/2006/relationships/slideLayout" Target="../slideLayouts/slideLayout6.xml"/><Relationship Id="rId4" Type="http://schemas.openxmlformats.org/officeDocument/2006/relationships/tags" Target="../tags/tag41.xml"/></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0.xml"/><Relationship Id="rId7" Type="http://schemas.openxmlformats.org/officeDocument/2006/relationships/notesSlide" Target="../notesSlides/notesSlide1.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Layout" Target="../slideLayouts/slideLayout6.xml"/><Relationship Id="rId5" Type="http://schemas.openxmlformats.org/officeDocument/2006/relationships/tags" Target="../tags/tag12.xml"/><Relationship Id="rId10" Type="http://schemas.openxmlformats.org/officeDocument/2006/relationships/image" Target="../media/image3.svg"/><Relationship Id="rId4" Type="http://schemas.openxmlformats.org/officeDocument/2006/relationships/tags" Target="../tags/tag11.xml"/><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6.jpg"/><Relationship Id="rId5" Type="http://schemas.openxmlformats.org/officeDocument/2006/relationships/image" Target="../media/image5.sv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9.jpeg"/><Relationship Id="rId5" Type="http://schemas.openxmlformats.org/officeDocument/2006/relationships/image" Target="../media/image5.sv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11.png"/><Relationship Id="rId5" Type="http://schemas.openxmlformats.org/officeDocument/2006/relationships/image" Target="../media/image5.sv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image" Target="../media/image3.sv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080" y="-5080"/>
            <a:ext cx="12205335" cy="6863080"/>
            <a:chOff x="-8" y="-8"/>
            <a:chExt cx="19221" cy="10808"/>
          </a:xfrm>
        </p:grpSpPr>
        <p:pic>
          <p:nvPicPr>
            <p:cNvPr id="109" name="图片 108"/>
            <p:cNvPicPr>
              <a:picLocks noChangeAspect="1"/>
            </p:cNvPicPr>
            <p:nvPr/>
          </p:nvPicPr>
          <p:blipFill>
            <a:blip r:embed="rId8"/>
            <a:srcRect b="17500"/>
            <a:stretch>
              <a:fillRect/>
            </a:stretch>
          </p:blipFill>
          <p:spPr>
            <a:xfrm>
              <a:off x="14" y="-8"/>
              <a:ext cx="19182" cy="10808"/>
            </a:xfrm>
            <a:prstGeom prst="rect">
              <a:avLst/>
            </a:prstGeom>
          </p:spPr>
        </p:pic>
        <p:sp>
          <p:nvSpPr>
            <p:cNvPr id="5" name="矩形 4"/>
            <p:cNvSpPr/>
            <p:nvPr/>
          </p:nvSpPr>
          <p:spPr>
            <a:xfrm>
              <a:off x="-8" y="0"/>
              <a:ext cx="19221" cy="10800"/>
            </a:xfrm>
            <a:prstGeom prst="rect">
              <a:avLst/>
            </a:prstGeom>
            <a:gradFill>
              <a:gsLst>
                <a:gs pos="28000">
                  <a:srgbClr val="FFFFFF">
                    <a:alpha val="100000"/>
                  </a:srgbClr>
                </a:gs>
                <a:gs pos="79000">
                  <a:schemeClr val="bg1">
                    <a:alpha val="92000"/>
                  </a:schemeClr>
                </a:gs>
                <a:gs pos="55000">
                  <a:schemeClr val="bg1">
                    <a:alpha val="92000"/>
                  </a:schemeClr>
                </a:gs>
              </a:gsLst>
              <a:lin ang="42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 name="PA-矩形 1"/>
          <p:cNvSpPr>
            <a:spLocks noChangeAspect="1"/>
          </p:cNvSpPr>
          <p:nvPr>
            <p:custDataLst>
              <p:tags r:id="rId1"/>
            </p:custDataLst>
          </p:nvPr>
        </p:nvSpPr>
        <p:spPr>
          <a:xfrm>
            <a:off x="-13970" y="0"/>
            <a:ext cx="8377555" cy="6858000"/>
          </a:xfrm>
          <a:prstGeom prst="rect">
            <a:avLst/>
          </a:prstGeom>
          <a:solidFill>
            <a:schemeClr val="accent6">
              <a:lumMod val="60000"/>
              <a:lumOff val="40000"/>
              <a:alpha val="9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占位符 85"/>
          <p:cNvSpPr txBox="1"/>
          <p:nvPr/>
        </p:nvSpPr>
        <p:spPr>
          <a:xfrm>
            <a:off x="615315" y="1079500"/>
            <a:ext cx="7867650" cy="4870564"/>
          </a:xfrm>
          <a:prstGeom prst="rect">
            <a:avLst/>
          </a:prstGeom>
          <a:ln>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spcBef>
                <a:spcPts val="0"/>
              </a:spcBef>
              <a:buNone/>
            </a:pPr>
            <a:r>
              <a:rPr sz="11500" dirty="0">
                <a:ln>
                  <a:gradFill>
                    <a:gsLst>
                      <a:gs pos="0">
                        <a:schemeClr val="bg1">
                          <a:alpha val="17000"/>
                          <a:lumMod val="94000"/>
                        </a:schemeClr>
                      </a:gs>
                      <a:gs pos="100000">
                        <a:srgbClr val="2F6CBA">
                          <a:alpha val="0"/>
                        </a:srgbClr>
                      </a:gs>
                    </a:gsLst>
                    <a:lin ang="5400000" scaled="1"/>
                  </a:gradFill>
                </a:ln>
                <a:noFill/>
                <a:latin typeface="思源黑体 CN Heavy" panose="020B0A00000000000000" pitchFamily="34" charset="-122"/>
                <a:ea typeface="思源黑体 CN Heavy" panose="020B0A00000000000000" pitchFamily="34" charset="-122"/>
                <a:cs typeface="+mj-lt"/>
                <a:sym typeface="+mn-lt"/>
              </a:rPr>
              <a:t>Template for student </a:t>
            </a:r>
          </a:p>
        </p:txBody>
      </p:sp>
      <p:sp>
        <p:nvSpPr>
          <p:cNvPr id="36" name="标题 1"/>
          <p:cNvSpPr txBox="1"/>
          <p:nvPr/>
        </p:nvSpPr>
        <p:spPr>
          <a:xfrm>
            <a:off x="878448" y="2728509"/>
            <a:ext cx="7055958" cy="903645"/>
          </a:xfrm>
          <a:prstGeom prst="rect">
            <a:avLst/>
          </a:prstGeom>
        </p:spPr>
        <p:txBody>
          <a:bodyPr>
            <a:spAutoFit/>
          </a:bodyPr>
          <a:lstStyle>
            <a:defPPr>
              <a:defRPr lang="zh-CN"/>
            </a:defPPr>
            <a:lvl1pPr algn="ctr">
              <a:lnSpc>
                <a:spcPct val="120000"/>
              </a:lnSpc>
              <a:spcBef>
                <a:spcPct val="0"/>
              </a:spcBef>
              <a:buNone/>
              <a:defRPr sz="4400">
                <a:gradFill>
                  <a:gsLst>
                    <a:gs pos="0">
                      <a:schemeClr val="accent1">
                        <a:lumMod val="60000"/>
                        <a:lumOff val="40000"/>
                      </a:schemeClr>
                    </a:gs>
                    <a:gs pos="55000">
                      <a:schemeClr val="accent1"/>
                    </a:gs>
                  </a:gsLst>
                  <a:lin ang="5400000" scaled="1"/>
                </a:gradFill>
                <a:effectLst>
                  <a:outerShdw blurRad="127000" sx="102000" sy="102000" algn="ctr" rotWithShape="0">
                    <a:schemeClr val="accent1">
                      <a:alpha val="30000"/>
                    </a:schemeClr>
                  </a:outerShdw>
                </a:effectLst>
                <a:latin typeface="+mj-ea"/>
                <a:ea typeface="+mj-ea"/>
                <a:cs typeface="+mj-cs"/>
              </a:defRPr>
            </a:lvl1pPr>
          </a:lstStyle>
          <a:p>
            <a:pPr algn="l"/>
            <a:r>
              <a:rPr lang="zh-CN" altLang="zh-CN" sz="4800" b="1" dirty="0">
                <a:solidFill>
                  <a:schemeClr val="bg1"/>
                </a:solidFill>
                <a:effectLst/>
                <a:ea typeface="思源黑体 CN Heavy" panose="020B0A00000000000000" pitchFamily="34" charset="-122"/>
                <a:cs typeface="+mn-ea"/>
              </a:rPr>
              <a:t>汽车线束智能匹配研究 </a:t>
            </a:r>
            <a:endParaRPr lang="zh-CN" altLang="en-US" sz="4800" b="1" dirty="0">
              <a:solidFill>
                <a:schemeClr val="bg1"/>
              </a:solidFill>
              <a:effectLst/>
              <a:ea typeface="思源黑体 CN Heavy" panose="020B0A00000000000000" pitchFamily="34" charset="-122"/>
              <a:cs typeface="+mn-ea"/>
              <a:sym typeface="+mn-lt"/>
            </a:endParaRPr>
          </a:p>
        </p:txBody>
      </p:sp>
      <p:cxnSp>
        <p:nvCxnSpPr>
          <p:cNvPr id="10" name="直接连接符 9"/>
          <p:cNvCxnSpPr/>
          <p:nvPr/>
        </p:nvCxnSpPr>
        <p:spPr>
          <a:xfrm>
            <a:off x="1006475" y="4288790"/>
            <a:ext cx="4292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PA-圆角矩形 5"/>
          <p:cNvSpPr/>
          <p:nvPr>
            <p:custDataLst>
              <p:tags r:id="rId2"/>
            </p:custDataLst>
          </p:nvPr>
        </p:nvSpPr>
        <p:spPr>
          <a:xfrm>
            <a:off x="9095740" y="2577465"/>
            <a:ext cx="2365375" cy="1275715"/>
          </a:xfrm>
          <a:prstGeom prst="roundRect">
            <a:avLst>
              <a:gd name="adj" fmla="val 0"/>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Medium" panose="020B0600000000000000" pitchFamily="34" charset="-122"/>
            </a:endParaRPr>
          </a:p>
        </p:txBody>
      </p:sp>
      <p:sp>
        <p:nvSpPr>
          <p:cNvPr id="16" name="PA-圆角矩形 5"/>
          <p:cNvSpPr/>
          <p:nvPr>
            <p:custDataLst>
              <p:tags r:id="rId3"/>
            </p:custDataLst>
          </p:nvPr>
        </p:nvSpPr>
        <p:spPr>
          <a:xfrm>
            <a:off x="9095740" y="4191000"/>
            <a:ext cx="2365375" cy="732155"/>
          </a:xfrm>
          <a:prstGeom prst="roundRect">
            <a:avLst>
              <a:gd name="adj" fmla="val 0"/>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Medium" panose="020B0600000000000000" pitchFamily="34" charset="-122"/>
            </a:endParaRPr>
          </a:p>
        </p:txBody>
      </p:sp>
      <p:sp>
        <p:nvSpPr>
          <p:cNvPr id="18" name="PA-矩形 6"/>
          <p:cNvSpPr/>
          <p:nvPr>
            <p:custDataLst>
              <p:tags r:id="rId4"/>
            </p:custDataLst>
          </p:nvPr>
        </p:nvSpPr>
        <p:spPr>
          <a:xfrm>
            <a:off x="9222740" y="2701925"/>
            <a:ext cx="2045335" cy="1151255"/>
          </a:xfrm>
          <a:prstGeom prst="rect">
            <a:avLst/>
          </a:prstGeom>
        </p:spPr>
        <p:txBody>
          <a:bodyPr wrap="square" lIns="0" tIns="0" rIns="0" bIns="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zh-CN" altLang="en-US" sz="1600" b="1" dirty="0">
                <a:solidFill>
                  <a:schemeClr val="accent2"/>
                </a:solidFill>
                <a:latin typeface="思源黑体 CN Medium" panose="020B0600000000000000" pitchFamily="34" charset="-122"/>
                <a:ea typeface="思源黑体 CN Medium" panose="020B0600000000000000" pitchFamily="34" charset="-122"/>
                <a:cs typeface="微软雅黑" panose="020B0503020204020204" charset="-122"/>
              </a:rPr>
              <a:t>第一主持人：</a:t>
            </a:r>
          </a:p>
          <a:p>
            <a:pPr lvl="0">
              <a:defRPr/>
            </a:pPr>
            <a:r>
              <a:rPr lang="zh-CN" altLang="en-US" sz="1600" dirty="0">
                <a:solidFill>
                  <a:schemeClr val="accent2"/>
                </a:solidFill>
                <a:latin typeface="思源黑体 CN Medium" panose="020B0600000000000000" pitchFamily="34" charset="-122"/>
                <a:ea typeface="思源黑体 CN Medium" panose="020B0600000000000000" pitchFamily="34" charset="-122"/>
                <a:cs typeface="微软雅黑" panose="020B0503020204020204" charset="-122"/>
              </a:rPr>
              <a:t>陶子芾</a:t>
            </a:r>
          </a:p>
          <a:p>
            <a:pPr lvl="0">
              <a:defRPr/>
            </a:pPr>
            <a:r>
              <a:rPr lang="zh-CN" altLang="en-US" sz="1600" b="1" dirty="0">
                <a:solidFill>
                  <a:schemeClr val="accent2"/>
                </a:solidFill>
                <a:latin typeface="思源黑体 CN Medium" panose="020B0600000000000000" pitchFamily="34" charset="-122"/>
                <a:ea typeface="思源黑体 CN Medium" panose="020B0600000000000000" pitchFamily="34" charset="-122"/>
                <a:cs typeface="微软雅黑" panose="020B0503020204020204" charset="-122"/>
              </a:rPr>
              <a:t>项目成员</a:t>
            </a:r>
            <a:r>
              <a:rPr lang="zh-CN" sz="1600" b="1" dirty="0">
                <a:solidFill>
                  <a:schemeClr val="accent2"/>
                </a:solidFill>
                <a:latin typeface="思源黑体 CN Medium" panose="020B0600000000000000" pitchFamily="34" charset="-122"/>
                <a:ea typeface="思源黑体 CN Medium" panose="020B0600000000000000" pitchFamily="34" charset="-122"/>
                <a:cs typeface="微软雅黑" panose="020B0503020204020204" charset="-122"/>
              </a:rPr>
              <a:t>：</a:t>
            </a:r>
          </a:p>
          <a:p>
            <a:pPr lvl="0">
              <a:defRPr/>
            </a:pPr>
            <a:r>
              <a:rPr lang="zh-CN" altLang="en-US" sz="1600" dirty="0">
                <a:solidFill>
                  <a:schemeClr val="accent2"/>
                </a:solidFill>
                <a:latin typeface="思源黑体 CN Medium" panose="020B0600000000000000" pitchFamily="34" charset="-122"/>
                <a:ea typeface="思源黑体 CN Medium" panose="020B0600000000000000" pitchFamily="34" charset="-122"/>
                <a:cs typeface="微软雅黑" panose="020B0503020204020204" charset="-122"/>
              </a:rPr>
              <a:t>张茁含睿</a:t>
            </a:r>
          </a:p>
          <a:p>
            <a:pPr lvl="0">
              <a:defRPr/>
            </a:pPr>
            <a:endParaRPr lang="zh-CN" sz="1600" dirty="0">
              <a:solidFill>
                <a:schemeClr val="accent2"/>
              </a:solidFill>
              <a:latin typeface="思源黑体 CN Medium" panose="020B0600000000000000" pitchFamily="34" charset="-122"/>
              <a:ea typeface="思源黑体 CN Medium" panose="020B0600000000000000" pitchFamily="34" charset="-122"/>
              <a:cs typeface="微软雅黑" panose="020B0503020204020204" charset="-122"/>
            </a:endParaRPr>
          </a:p>
        </p:txBody>
      </p:sp>
      <p:sp>
        <p:nvSpPr>
          <p:cNvPr id="19" name="PA-矩形 6"/>
          <p:cNvSpPr/>
          <p:nvPr>
            <p:custDataLst>
              <p:tags r:id="rId5"/>
            </p:custDataLst>
          </p:nvPr>
        </p:nvSpPr>
        <p:spPr>
          <a:xfrm>
            <a:off x="9373869" y="4281170"/>
            <a:ext cx="1891893" cy="492443"/>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zh-CN" sz="1600" b="1" dirty="0">
                <a:solidFill>
                  <a:schemeClr val="accent2"/>
                </a:solidFill>
                <a:latin typeface="思源黑体 CN Medium" panose="020B0600000000000000" pitchFamily="34" charset="-122"/>
                <a:ea typeface="思源黑体 CN Medium" panose="020B0600000000000000" pitchFamily="34" charset="-122"/>
                <a:cs typeface="微软雅黑" panose="020B0503020204020204" charset="-122"/>
                <a:sym typeface="+mn-ea"/>
              </a:rPr>
              <a:t>指导</a:t>
            </a:r>
            <a:r>
              <a:rPr lang="zh-CN" altLang="en-US" sz="1600" b="1" dirty="0">
                <a:solidFill>
                  <a:schemeClr val="accent2"/>
                </a:solidFill>
                <a:latin typeface="思源黑体 CN Medium" panose="020B0600000000000000" pitchFamily="34" charset="-122"/>
                <a:ea typeface="思源黑体 CN Medium" panose="020B0600000000000000" pitchFamily="34" charset="-122"/>
                <a:cs typeface="微软雅黑" panose="020B0503020204020204" charset="-122"/>
                <a:sym typeface="+mn-ea"/>
              </a:rPr>
              <a:t>教师：冯巾松</a:t>
            </a:r>
            <a:endParaRPr lang="en-US" altLang="zh-CN" sz="1600" b="1" dirty="0">
              <a:solidFill>
                <a:schemeClr val="accent2"/>
              </a:solidFill>
              <a:latin typeface="思源黑体 CN Medium" panose="020B0600000000000000" pitchFamily="34" charset="-122"/>
              <a:ea typeface="思源黑体 CN Medium" panose="020B0600000000000000" pitchFamily="34" charset="-122"/>
              <a:cs typeface="微软雅黑" panose="020B0503020204020204" charset="-122"/>
              <a:sym typeface="+mn-ea"/>
            </a:endParaRPr>
          </a:p>
          <a:p>
            <a:pPr lvl="0">
              <a:defRPr/>
            </a:pPr>
            <a:r>
              <a:rPr lang="en-US" altLang="zh-CN" sz="1600" b="1" dirty="0">
                <a:solidFill>
                  <a:schemeClr val="accent2"/>
                </a:solidFill>
                <a:latin typeface="思源黑体 CN Medium" panose="020B0600000000000000" pitchFamily="34" charset="-122"/>
                <a:ea typeface="思源黑体 CN Medium" panose="020B0600000000000000" pitchFamily="34" charset="-122"/>
                <a:cs typeface="微软雅黑" panose="020B0503020204020204" charset="-122"/>
                <a:sym typeface="+mn-ea"/>
              </a:rPr>
              <a:t>	  </a:t>
            </a:r>
            <a:r>
              <a:rPr lang="zh-CN" altLang="en-US" sz="1600" b="1" dirty="0">
                <a:solidFill>
                  <a:schemeClr val="accent2"/>
                </a:solidFill>
                <a:latin typeface="思源黑体 CN Medium" panose="020B0600000000000000" pitchFamily="34" charset="-122"/>
                <a:ea typeface="思源黑体 CN Medium" panose="020B0600000000000000" pitchFamily="34" charset="-122"/>
                <a:cs typeface="微软雅黑" panose="020B0503020204020204" charset="-122"/>
                <a:sym typeface="+mn-ea"/>
              </a:rPr>
              <a:t>尹长青</a:t>
            </a:r>
            <a:endParaRPr lang="zh-CN" sz="1600" dirty="0">
              <a:solidFill>
                <a:schemeClr val="accent2"/>
              </a:solidFill>
              <a:latin typeface="思源黑体 CN Medium" panose="020B0600000000000000" pitchFamily="34" charset="-122"/>
              <a:ea typeface="思源黑体 CN Medium" panose="020B0600000000000000" pitchFamily="34" charset="-122"/>
              <a:cs typeface="微软雅黑" panose="020B0503020204020204" charset="-122"/>
              <a:sym typeface="+mn-ea"/>
            </a:endParaRPr>
          </a:p>
        </p:txBody>
      </p:sp>
      <p:sp>
        <p:nvSpPr>
          <p:cNvPr id="76" name="文本框 75"/>
          <p:cNvSpPr txBox="1"/>
          <p:nvPr/>
        </p:nvSpPr>
        <p:spPr>
          <a:xfrm>
            <a:off x="1006475" y="5935949"/>
            <a:ext cx="1518558" cy="257175"/>
          </a:xfrm>
          <a:prstGeom prst="rect">
            <a:avLst/>
          </a:prstGeom>
        </p:spPr>
        <p:txBody>
          <a:bodyPr wrap="square">
            <a:spAutoFit/>
          </a:bodyPr>
          <a:lstStyle>
            <a:defPPr>
              <a:defRPr lang="zh-CN"/>
            </a:defPPr>
            <a:lvl1pPr indent="0">
              <a:lnSpc>
                <a:spcPct val="90000"/>
              </a:lnSpc>
              <a:spcBef>
                <a:spcPts val="0"/>
              </a:spcBef>
              <a:buFont typeface="Arial" panose="020B0604020202020204" pitchFamily="34" charset="0"/>
              <a:buNone/>
              <a:defRPr>
                <a:latin typeface="阿里巴巴普惠体 L" panose="00020600040101010101" pitchFamily="18" charset="-122"/>
                <a:ea typeface="阿里巴巴普惠体 L" panose="00020600040101010101" pitchFamily="18" charset="-122"/>
                <a:cs typeface="阿里巴巴普惠体 L" panose="00020600040101010101" pitchFamily="18"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dist"/>
            <a:r>
              <a:rPr lang="en-US" altLang="zh-CN" sz="1200" dirty="0">
                <a:solidFill>
                  <a:schemeClr val="bg1"/>
                </a:solidFill>
                <a:latin typeface="思源黑体 CN Medium" panose="020B0600000000000000" pitchFamily="34" charset="-122"/>
                <a:ea typeface="思源黑体 CN Medium" panose="020B0600000000000000" pitchFamily="34" charset="-122"/>
                <a:cs typeface="+mn-ea"/>
                <a:sym typeface="+mn-lt"/>
              </a:rPr>
              <a:t>2024 / 12 / 24</a:t>
            </a:r>
          </a:p>
        </p:txBody>
      </p:sp>
      <p:sp>
        <p:nvSpPr>
          <p:cNvPr id="27" name="椭圆 26"/>
          <p:cNvSpPr/>
          <p:nvPr/>
        </p:nvSpPr>
        <p:spPr>
          <a:xfrm>
            <a:off x="3498850" y="-95250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410335" y="168529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3265170" y="5385435"/>
            <a:ext cx="1487170" cy="148717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9946005" y="4836795"/>
            <a:ext cx="1659890" cy="1732280"/>
          </a:xfrm>
          <a:prstGeom prst="ellipse">
            <a:avLst/>
          </a:prstGeom>
          <a:gradFill>
            <a:gsLst>
              <a:gs pos="14000">
                <a:srgbClr val="FFFFFF">
                  <a:alpha val="0"/>
                </a:srgbClr>
              </a:gs>
              <a:gs pos="100000">
                <a:schemeClr val="bg1">
                  <a:alpha val="92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0287000" y="459105"/>
            <a:ext cx="1905000" cy="1905000"/>
          </a:xfrm>
          <a:prstGeom prst="ellipse">
            <a:avLst/>
          </a:prstGeom>
          <a:gradFill>
            <a:gsLst>
              <a:gs pos="14000">
                <a:srgbClr val="FFFFFF">
                  <a:alpha val="0"/>
                </a:srgbClr>
              </a:gs>
              <a:gs pos="100000">
                <a:schemeClr val="bg1">
                  <a:alpha val="92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5732780" y="1079500"/>
            <a:ext cx="548640" cy="54864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9222740" y="2101850"/>
            <a:ext cx="548640" cy="548640"/>
          </a:xfrm>
          <a:prstGeom prst="ellipse">
            <a:avLst/>
          </a:prstGeom>
          <a:gradFill>
            <a:gsLst>
              <a:gs pos="14000">
                <a:srgbClr val="FFFFFF">
                  <a:alpha val="0"/>
                </a:srgbClr>
              </a:gs>
              <a:gs pos="100000">
                <a:schemeClr val="bg1">
                  <a:alpha val="92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形 2"/>
          <p:cNvPicPr>
            <a:picLocks noChangeAspect="1"/>
          </p:cNvPicPr>
          <p:nvPr>
            <p:custDataLst>
              <p:tags r:id="rId6"/>
            </p:custDataLst>
          </p:nvPr>
        </p:nvPicPr>
        <p:blipFill>
          <a:blip r:embed="rId9">
            <a:extLst>
              <a:ext uri="{96DAC541-7B7A-43D3-8B79-37D633B846F1}">
                <asvg:svgBlip xmlns:asvg="http://schemas.microsoft.com/office/drawing/2016/SVG/main" r:embed="rId10"/>
              </a:ext>
            </a:extLst>
          </a:blip>
          <a:stretch>
            <a:fillRect/>
          </a:stretch>
        </p:blipFill>
        <p:spPr>
          <a:xfrm>
            <a:off x="339208" y="255504"/>
            <a:ext cx="2508013" cy="61083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AA622-06D2-D7F3-EC36-14A4F627D3EF}"/>
            </a:ext>
          </a:extLst>
        </p:cNvPr>
        <p:cNvGrpSpPr/>
        <p:nvPr/>
      </p:nvGrpSpPr>
      <p:grpSpPr>
        <a:xfrm>
          <a:off x="0" y="0"/>
          <a:ext cx="0" cy="0"/>
          <a:chOff x="0" y="0"/>
          <a:chExt cx="0" cy="0"/>
        </a:xfrm>
      </p:grpSpPr>
      <p:sp>
        <p:nvSpPr>
          <p:cNvPr id="8" name="矩形 7">
            <a:extLst>
              <a:ext uri="{FF2B5EF4-FFF2-40B4-BE49-F238E27FC236}">
                <a16:creationId xmlns:a16="http://schemas.microsoft.com/office/drawing/2014/main" id="{922A344D-8E6D-4ACF-61B4-FA89444BADF7}"/>
              </a:ext>
            </a:extLst>
          </p:cNvPr>
          <p:cNvSpPr/>
          <p:nvPr/>
        </p:nvSpPr>
        <p:spPr>
          <a:xfrm>
            <a:off x="547370" y="2223770"/>
            <a:ext cx="5049520" cy="22936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55617859-5590-7A6C-C917-156F3FC7A454}"/>
              </a:ext>
            </a:extLst>
          </p:cNvPr>
          <p:cNvSpPr/>
          <p:nvPr>
            <p:custDataLst>
              <p:tags r:id="rId1"/>
            </p:custDataLst>
          </p:nvPr>
        </p:nvSpPr>
        <p:spPr>
          <a:xfrm>
            <a:off x="-952500" y="-99568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ExtraLight" panose="020B0200000000000000" pitchFamily="34" charset="-122"/>
              <a:ea typeface="思源黑体 CN ExtraLight" panose="020B0200000000000000" pitchFamily="34" charset="-122"/>
            </a:endParaRPr>
          </a:p>
        </p:txBody>
      </p:sp>
      <p:pic>
        <p:nvPicPr>
          <p:cNvPr id="17" name="图形 16">
            <a:extLst>
              <a:ext uri="{FF2B5EF4-FFF2-40B4-BE49-F238E27FC236}">
                <a16:creationId xmlns:a16="http://schemas.microsoft.com/office/drawing/2014/main" id="{B60CF9DD-D608-FCDB-A565-9A97BC435925}"/>
              </a:ext>
            </a:extLst>
          </p:cNvPr>
          <p:cNvPicPr>
            <a:picLocks noChangeAspect="1"/>
          </p:cNvPicPr>
          <p:nvPr>
            <p:custDataLst>
              <p:tags r:id="rId2"/>
            </p:custDataLst>
          </p:nvPr>
        </p:nvPicPr>
        <p:blipFill>
          <a:blip r:embed="rId5">
            <a:extLst>
              <a:ext uri="{96DAC541-7B7A-43D3-8B79-37D633B846F1}">
                <asvg:svgBlip xmlns:asvg="http://schemas.microsoft.com/office/drawing/2016/SVG/main" r:embed="rId6"/>
              </a:ext>
            </a:extLst>
          </a:blip>
          <a:stretch>
            <a:fillRect/>
          </a:stretch>
        </p:blipFill>
        <p:spPr>
          <a:xfrm>
            <a:off x="340521" y="365756"/>
            <a:ext cx="2508013" cy="610834"/>
          </a:xfrm>
          <a:prstGeom prst="rect">
            <a:avLst/>
          </a:prstGeom>
        </p:spPr>
      </p:pic>
      <p:sp>
        <p:nvSpPr>
          <p:cNvPr id="10" name="í$ḻídè">
            <a:extLst>
              <a:ext uri="{FF2B5EF4-FFF2-40B4-BE49-F238E27FC236}">
                <a16:creationId xmlns:a16="http://schemas.microsoft.com/office/drawing/2014/main" id="{CEEF5101-97F8-76EA-9282-B4E07A196BBD}"/>
              </a:ext>
            </a:extLst>
          </p:cNvPr>
          <p:cNvSpPr/>
          <p:nvPr>
            <p:custDataLst>
              <p:tags r:id="rId3"/>
            </p:custDataLst>
          </p:nvPr>
        </p:nvSpPr>
        <p:spPr>
          <a:xfrm>
            <a:off x="370601" y="1726036"/>
            <a:ext cx="11450798" cy="3352980"/>
          </a:xfrm>
          <a:prstGeom prst="rect">
            <a:avLst/>
          </a:prstGeom>
          <a:gradFill flip="none" rotWithShape="1">
            <a:gsLst>
              <a:gs pos="0">
                <a:schemeClr val="bg1">
                  <a:alpha val="0"/>
                </a:schemeClr>
              </a:gs>
              <a:gs pos="100000">
                <a:schemeClr val="bg1">
                  <a:lumMod val="95000"/>
                  <a:alpha val="80000"/>
                </a:schemeClr>
              </a:gs>
            </a:gsLst>
            <a:lin ang="0" scaled="1"/>
            <a:tileRect/>
          </a:gra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marL="0" indent="457200" eaLnBrk="1" hangingPunct="1"/>
            <a:endParaRPr lang="zh-CN" altLang="en-US" sz="2000" b="1" dirty="0">
              <a:solidFill>
                <a:schemeClr val="bg1"/>
              </a:solidFill>
              <a:latin typeface="思源黑体 CN ExtraLight" panose="020B0200000000000000" pitchFamily="34" charset="-122"/>
              <a:ea typeface="思源黑体 CN ExtraLight" panose="020B0200000000000000" pitchFamily="34" charset="-122"/>
            </a:endParaRPr>
          </a:p>
        </p:txBody>
      </p:sp>
      <p:sp>
        <p:nvSpPr>
          <p:cNvPr id="6" name="文本框 5">
            <a:extLst>
              <a:ext uri="{FF2B5EF4-FFF2-40B4-BE49-F238E27FC236}">
                <a16:creationId xmlns:a16="http://schemas.microsoft.com/office/drawing/2014/main" id="{B628DD60-ECC2-65D6-4AD9-96C1E3ADC058}"/>
              </a:ext>
            </a:extLst>
          </p:cNvPr>
          <p:cNvSpPr txBox="1"/>
          <p:nvPr/>
        </p:nvSpPr>
        <p:spPr>
          <a:xfrm>
            <a:off x="3806418" y="1084689"/>
            <a:ext cx="6309995" cy="368300"/>
          </a:xfrm>
          <a:prstGeom prst="rect">
            <a:avLst/>
          </a:prstGeom>
          <a:noFill/>
          <a:ln w="9525">
            <a:noFill/>
          </a:ln>
        </p:spPr>
        <p:txBody>
          <a:bodyPr wrap="square">
            <a:spAutoFit/>
          </a:bodyPr>
          <a:lstStyle/>
          <a:p>
            <a:pPr marL="228600" indent="-228600"/>
            <a:r>
              <a:rPr lang="en-US" b="0" dirty="0">
                <a:latin typeface="等线" panose="02010600030101010101" charset="-122"/>
              </a:rPr>
              <a:t> </a:t>
            </a:r>
            <a:r>
              <a:rPr lang="zh-CN" altLang="en-US" b="0" dirty="0">
                <a:latin typeface="等线" panose="02010600030101010101" charset="-122"/>
              </a:rPr>
              <a:t>汽车线束智能匹配</a:t>
            </a:r>
            <a:r>
              <a:rPr lang="zh-CN" altLang="en-US" b="0" dirty="0">
                <a:solidFill>
                  <a:srgbClr val="FF0000"/>
                </a:solidFill>
                <a:latin typeface="等线" panose="02010600030101010101" charset="-122"/>
              </a:rPr>
              <a:t>国内研究现状与不足</a:t>
            </a:r>
            <a:endParaRPr lang="zh-CN" altLang="en-US" b="1" dirty="0">
              <a:solidFill>
                <a:srgbClr val="FF0000"/>
              </a:solidFill>
              <a:ea typeface="等线" panose="02010600030101010101" charset="-122"/>
            </a:endParaRPr>
          </a:p>
        </p:txBody>
      </p:sp>
      <p:sp>
        <p:nvSpPr>
          <p:cNvPr id="7" name="文本框 6">
            <a:extLst>
              <a:ext uri="{FF2B5EF4-FFF2-40B4-BE49-F238E27FC236}">
                <a16:creationId xmlns:a16="http://schemas.microsoft.com/office/drawing/2014/main" id="{6224CFC0-DACE-49D8-03AC-85FD6A14784B}"/>
              </a:ext>
            </a:extLst>
          </p:cNvPr>
          <p:cNvSpPr txBox="1"/>
          <p:nvPr/>
        </p:nvSpPr>
        <p:spPr>
          <a:xfrm>
            <a:off x="547370" y="1614805"/>
            <a:ext cx="5106035" cy="5127189"/>
          </a:xfrm>
          <a:prstGeom prst="rect">
            <a:avLst/>
          </a:prstGeom>
          <a:solidFill>
            <a:schemeClr val="accent6">
              <a:lumMod val="20000"/>
              <a:lumOff val="80000"/>
            </a:schemeClr>
          </a:solidFill>
          <a:ln w="9525">
            <a:noFill/>
          </a:ln>
        </p:spPr>
        <p:txBody>
          <a:bodyPr>
            <a:noAutofit/>
          </a:bodyPr>
          <a:lstStyle/>
          <a:p>
            <a:pPr indent="228600"/>
            <a:r>
              <a:rPr lang="en-US" altLang="zh-CN" b="0" dirty="0">
                <a:ea typeface="等线" panose="02010600030101010101" charset="-122"/>
              </a:rPr>
              <a:t>                             </a:t>
            </a:r>
            <a:r>
              <a:rPr lang="en-US" altLang="zh-CN" b="0" dirty="0">
                <a:latin typeface="仿宋" panose="02010609060101010101" charset="-122"/>
                <a:ea typeface="仿宋" panose="02010609060101010101" charset="-122"/>
                <a:cs typeface="仿宋" panose="02010609060101010101" charset="-122"/>
              </a:rPr>
              <a:t> </a:t>
            </a:r>
            <a:r>
              <a:rPr lang="zh-CN" sz="2400" b="1" dirty="0">
                <a:latin typeface="仿宋" panose="02010609060101010101" charset="-122"/>
                <a:ea typeface="仿宋" panose="02010609060101010101" charset="-122"/>
                <a:cs typeface="仿宋" panose="02010609060101010101" charset="-122"/>
              </a:rPr>
              <a:t>研究现状</a:t>
            </a:r>
            <a:endParaRPr lang="en-US" b="0" dirty="0">
              <a:latin typeface="仿宋" panose="02010609060101010101" charset="-122"/>
              <a:ea typeface="仿宋" panose="02010609060101010101" charset="-122"/>
              <a:cs typeface="仿宋" panose="02010609060101010101" charset="-122"/>
            </a:endParaRPr>
          </a:p>
          <a:p>
            <a:pPr indent="228600"/>
            <a:r>
              <a:rPr lang="en-US" dirty="0">
                <a:latin typeface="仿宋" panose="02010609060101010101" charset="-122"/>
                <a:ea typeface="仿宋" panose="02010609060101010101" charset="-122"/>
              </a:rPr>
              <a:t>1</a:t>
            </a:r>
            <a:r>
              <a:rPr lang="en-US" altLang="zh-CN" dirty="0">
                <a:latin typeface="仿宋" panose="02010609060101010101" charset="-122"/>
                <a:ea typeface="仿宋" panose="02010609060101010101" charset="-122"/>
              </a:rPr>
              <a:t>.</a:t>
            </a:r>
            <a:r>
              <a:rPr lang="zh-CN" altLang="en-US" b="1" dirty="0">
                <a:latin typeface="仿宋" panose="02010609060101010101" charset="-122"/>
                <a:ea typeface="仿宋" panose="02010609060101010101" charset="-122"/>
              </a:rPr>
              <a:t>线束设计技术持续提升</a:t>
            </a:r>
            <a:r>
              <a:rPr lang="zh-CN" altLang="en-US" dirty="0">
                <a:latin typeface="仿宋" panose="02010609060101010101" charset="-122"/>
                <a:ea typeface="仿宋" panose="02010609060101010101" charset="-122"/>
              </a:rPr>
              <a:t>：国内汽车线束设计技术虽然起步较晚，但近年来在智能化和自动化方面发展迅速。随着人工智能和数字化技术的普及，国内企业正在逐步从传统手工设计向智能化设计转型，探索创新性解决方案以提高设计效率和匹配精准性。</a:t>
            </a:r>
            <a:endParaRPr lang="en-US" altLang="zh-CN" dirty="0">
              <a:latin typeface="仿宋" panose="02010609060101010101" charset="-122"/>
              <a:ea typeface="仿宋" panose="02010609060101010101" charset="-122"/>
            </a:endParaRPr>
          </a:p>
          <a:p>
            <a:pPr indent="228600"/>
            <a:r>
              <a:rPr lang="en-US" altLang="zh-CN" dirty="0">
                <a:latin typeface="仿宋" panose="02010609060101010101" charset="-122"/>
                <a:ea typeface="仿宋" panose="02010609060101010101" charset="-122"/>
              </a:rPr>
              <a:t>2.</a:t>
            </a:r>
            <a:r>
              <a:rPr lang="zh-CN" altLang="en-US" b="1" dirty="0">
                <a:latin typeface="仿宋" panose="02010609060101010101" charset="-122"/>
                <a:ea typeface="仿宋" panose="02010609060101010101" charset="-122"/>
              </a:rPr>
              <a:t>技术开发初见成效</a:t>
            </a:r>
            <a:r>
              <a:rPr lang="zh-CN" altLang="en-US" dirty="0">
                <a:latin typeface="仿宋" panose="02010609060101010101" charset="-122"/>
                <a:ea typeface="仿宋" panose="02010609060101010101" charset="-122"/>
              </a:rPr>
              <a:t>：国内部分顶尖研究机构（如清华大学、中国汽车技术研究中心）已成功将人工智能、知识图谱等技术引入线束优化设计，推动了算法和工具研发的快速进步。这些研究为国内智能化线束技术奠定了坚实的理论和技术基础。</a:t>
            </a:r>
            <a:endParaRPr lang="en-US" altLang="zh-CN" dirty="0">
              <a:latin typeface="仿宋" panose="02010609060101010101" charset="-122"/>
              <a:ea typeface="仿宋" panose="02010609060101010101" charset="-122"/>
            </a:endParaRPr>
          </a:p>
          <a:p>
            <a:pPr indent="228600"/>
            <a:r>
              <a:rPr lang="en-US" altLang="zh-CN" dirty="0">
                <a:latin typeface="仿宋" panose="02010609060101010101" charset="-122"/>
                <a:ea typeface="仿宋" panose="02010609060101010101" charset="-122"/>
              </a:rPr>
              <a:t>3.</a:t>
            </a:r>
            <a:r>
              <a:rPr lang="zh-CN" altLang="en-US" b="1" dirty="0">
                <a:latin typeface="仿宋" panose="02010609060101010101" charset="-122"/>
                <a:ea typeface="仿宋" panose="02010609060101010101" charset="-122"/>
              </a:rPr>
              <a:t>新能源领域实现突破</a:t>
            </a:r>
            <a:r>
              <a:rPr lang="zh-CN" altLang="en-US" dirty="0">
                <a:latin typeface="仿宋" panose="02010609060101010101" charset="-122"/>
                <a:ea typeface="仿宋" panose="02010609060101010101" charset="-122"/>
              </a:rPr>
              <a:t>：随着新能源汽车的快速发展，比亚迪等国内企业在高压线束、轻量化设计及绝缘优化技术方面取得显著进展。这些突破不仅提升了国内线束技术的整体水平，也展示了中国企业在新能源领域的强劲竞争力。</a:t>
            </a:r>
          </a:p>
          <a:p>
            <a:pPr indent="228600"/>
            <a:endParaRPr lang="en-US" altLang="en-US" dirty="0">
              <a:latin typeface="仿宋" panose="02010609060101010101" charset="-122"/>
              <a:ea typeface="仿宋" panose="02010609060101010101" charset="-122"/>
            </a:endParaRPr>
          </a:p>
        </p:txBody>
      </p:sp>
      <p:sp>
        <p:nvSpPr>
          <p:cNvPr id="3" name="文本框 2">
            <a:extLst>
              <a:ext uri="{FF2B5EF4-FFF2-40B4-BE49-F238E27FC236}">
                <a16:creationId xmlns:a16="http://schemas.microsoft.com/office/drawing/2014/main" id="{697067E8-2E56-109B-D158-39084BAEA680}"/>
              </a:ext>
            </a:extLst>
          </p:cNvPr>
          <p:cNvSpPr txBox="1"/>
          <p:nvPr/>
        </p:nvSpPr>
        <p:spPr>
          <a:xfrm>
            <a:off x="6337935" y="1614805"/>
            <a:ext cx="5080000" cy="3352980"/>
          </a:xfrm>
          <a:prstGeom prst="rect">
            <a:avLst/>
          </a:prstGeom>
          <a:noFill/>
          <a:ln w="9525">
            <a:noFill/>
          </a:ln>
        </p:spPr>
        <p:txBody>
          <a:bodyPr>
            <a:noAutofit/>
          </a:bodyPr>
          <a:lstStyle/>
          <a:p>
            <a:pPr indent="228600"/>
            <a:r>
              <a:rPr lang="en-US" altLang="zh-CN" b="0" dirty="0">
                <a:latin typeface="仿宋" panose="02010609060101010101" charset="-122"/>
                <a:ea typeface="仿宋" panose="02010609060101010101" charset="-122"/>
                <a:cs typeface="仿宋" panose="02010609060101010101" charset="-122"/>
              </a:rPr>
              <a:t>                 </a:t>
            </a:r>
            <a:r>
              <a:rPr lang="zh-CN" sz="2400" b="1" dirty="0">
                <a:latin typeface="仿宋" panose="02010609060101010101" charset="-122"/>
                <a:ea typeface="仿宋" panose="02010609060101010101" charset="-122"/>
                <a:cs typeface="仿宋" panose="02010609060101010101" charset="-122"/>
              </a:rPr>
              <a:t>不足</a:t>
            </a:r>
            <a:endParaRPr lang="zh-CN" sz="2400" b="0" dirty="0">
              <a:latin typeface="仿宋" panose="02010609060101010101" charset="-122"/>
              <a:ea typeface="仿宋" panose="02010609060101010101" charset="-122"/>
              <a:cs typeface="仿宋" panose="02010609060101010101" charset="-122"/>
            </a:endParaRPr>
          </a:p>
          <a:p>
            <a:pPr indent="228600"/>
            <a:endParaRPr lang="en-US" dirty="0">
              <a:latin typeface="仿宋" panose="02010609060101010101" charset="-122"/>
              <a:ea typeface="仿宋" panose="02010609060101010101" charset="-122"/>
            </a:endParaRPr>
          </a:p>
          <a:p>
            <a:pPr indent="228600"/>
            <a:r>
              <a:rPr lang="en-US" dirty="0">
                <a:latin typeface="仿宋" panose="02010609060101010101" charset="-122"/>
                <a:ea typeface="仿宋" panose="02010609060101010101" charset="-122"/>
              </a:rPr>
              <a:t>1</a:t>
            </a:r>
            <a:r>
              <a:rPr lang="en-US" altLang="zh-CN" dirty="0">
                <a:latin typeface="仿宋" panose="02010609060101010101" charset="-122"/>
                <a:ea typeface="仿宋" panose="02010609060101010101" charset="-122"/>
              </a:rPr>
              <a:t>.</a:t>
            </a:r>
            <a:r>
              <a:rPr lang="zh-CN" altLang="en-US" b="1" dirty="0">
                <a:latin typeface="仿宋" panose="02010609060101010101" charset="-122"/>
                <a:ea typeface="仿宋" panose="02010609060101010101" charset="-122"/>
              </a:rPr>
              <a:t>智能化与自动化水平较低</a:t>
            </a:r>
            <a:r>
              <a:rPr lang="zh-CN" altLang="en-US" dirty="0">
                <a:latin typeface="仿宋" panose="02010609060101010101" charset="-122"/>
                <a:ea typeface="仿宋" panose="02010609060101010101" charset="-122"/>
              </a:rPr>
              <a:t>：国内线束设计仍以手动经验为主，智能工具和算法的应用较少。</a:t>
            </a:r>
            <a:endParaRPr lang="en-US" altLang="zh-CN" dirty="0">
              <a:latin typeface="仿宋" panose="02010609060101010101" charset="-122"/>
              <a:ea typeface="仿宋" panose="02010609060101010101" charset="-122"/>
            </a:endParaRPr>
          </a:p>
          <a:p>
            <a:pPr indent="228600"/>
            <a:r>
              <a:rPr lang="en-US" dirty="0">
                <a:latin typeface="仿宋" panose="02010609060101010101" charset="-122"/>
                <a:ea typeface="仿宋" panose="02010609060101010101" charset="-122"/>
              </a:rPr>
              <a:t>2</a:t>
            </a:r>
            <a:r>
              <a:rPr lang="en-US" altLang="zh-CN" dirty="0">
                <a:latin typeface="仿宋" panose="02010609060101010101" charset="-122"/>
                <a:ea typeface="仿宋" panose="02010609060101010101" charset="-122"/>
              </a:rPr>
              <a:t>.</a:t>
            </a:r>
            <a:r>
              <a:rPr lang="zh-CN" altLang="en-US" b="1" dirty="0">
                <a:latin typeface="仿宋" panose="02010609060101010101" charset="-122"/>
                <a:ea typeface="仿宋" panose="02010609060101010101" charset="-122"/>
              </a:rPr>
              <a:t>缺乏核心技术</a:t>
            </a:r>
            <a:r>
              <a:rPr lang="zh-CN" altLang="en-US" dirty="0">
                <a:latin typeface="仿宋" panose="02010609060101010101" charset="-122"/>
                <a:ea typeface="仿宋" panose="02010609060101010101" charset="-122"/>
              </a:rPr>
              <a:t>：高端线束材料与模块化设计的关键技术仍依赖进口，制约国内企业竞争力。</a:t>
            </a:r>
            <a:endParaRPr lang="en-US" altLang="zh-CN" dirty="0">
              <a:latin typeface="仿宋" panose="02010609060101010101" charset="-122"/>
              <a:ea typeface="仿宋" panose="02010609060101010101" charset="-122"/>
            </a:endParaRPr>
          </a:p>
          <a:p>
            <a:pPr indent="228600"/>
            <a:r>
              <a:rPr lang="en-US" altLang="zh-CN" dirty="0">
                <a:latin typeface="仿宋" panose="02010609060101010101" charset="-122"/>
                <a:ea typeface="仿宋" panose="02010609060101010101" charset="-122"/>
              </a:rPr>
              <a:t>3.</a:t>
            </a:r>
            <a:r>
              <a:rPr lang="zh-CN" altLang="en-US" b="1" dirty="0">
                <a:latin typeface="仿宋" panose="02010609060101010101" charset="-122"/>
                <a:ea typeface="仿宋" panose="02010609060101010101" charset="-122"/>
              </a:rPr>
              <a:t>系统性研究不足</a:t>
            </a:r>
            <a:r>
              <a:rPr lang="zh-CN" altLang="en-US" dirty="0">
                <a:latin typeface="仿宋" panose="02010609060101010101" charset="-122"/>
                <a:ea typeface="仿宋" panose="02010609060101010101" charset="-122"/>
              </a:rPr>
              <a:t>：线束匹配相关的研究缺乏系统化布局，难以形成高效、完整的匹配体系。</a:t>
            </a:r>
            <a:endParaRPr lang="en-US" altLang="zh-CN" dirty="0">
              <a:latin typeface="仿宋" panose="02010609060101010101" charset="-122"/>
              <a:ea typeface="仿宋" panose="02010609060101010101" charset="-122"/>
            </a:endParaRPr>
          </a:p>
          <a:p>
            <a:pPr indent="228600"/>
            <a:r>
              <a:rPr lang="en-US" altLang="zh-CN" dirty="0">
                <a:latin typeface="仿宋" panose="02010609060101010101" charset="-122"/>
                <a:ea typeface="仿宋" panose="02010609060101010101" charset="-122"/>
              </a:rPr>
              <a:t>4.</a:t>
            </a:r>
            <a:r>
              <a:rPr lang="zh-CN" altLang="en-US" b="1" dirty="0">
                <a:latin typeface="仿宋" panose="02010609060101010101" charset="-122"/>
                <a:ea typeface="仿宋" panose="02010609060101010101" charset="-122"/>
              </a:rPr>
              <a:t>缺乏标准化与推广</a:t>
            </a:r>
            <a:r>
              <a:rPr lang="zh-CN" altLang="en-US" dirty="0">
                <a:latin typeface="仿宋" panose="02010609060101010101" charset="-122"/>
                <a:ea typeface="仿宋" panose="02010609060101010101" charset="-122"/>
              </a:rPr>
              <a:t>：国内在汽车线束设计和匹配领域缺乏统一的行业标准，研究成果的推广与应用受到限制。</a:t>
            </a:r>
          </a:p>
        </p:txBody>
      </p:sp>
    </p:spTree>
    <p:extLst>
      <p:ext uri="{BB962C8B-B14F-4D97-AF65-F5344CB8AC3E}">
        <p14:creationId xmlns:p14="http://schemas.microsoft.com/office/powerpoint/2010/main" val="3805042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iṥļídé"/>
          <p:cNvSpPr/>
          <p:nvPr/>
        </p:nvSpPr>
        <p:spPr bwMode="auto">
          <a:xfrm>
            <a:off x="9359900" y="0"/>
            <a:ext cx="2832100" cy="6858000"/>
          </a:xfrm>
          <a:prstGeom prst="rect">
            <a:avLst/>
          </a:prstGeom>
          <a:pattFill prst="wdDnDiag">
            <a:fgClr>
              <a:schemeClr val="bg1">
                <a:lumMod val="95000"/>
              </a:schemeClr>
            </a:fgClr>
            <a:bgClr>
              <a:schemeClr val="bg1"/>
            </a:bgClr>
          </a:patt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endParaRPr lang="zh-CN" altLang="en-US">
              <a:latin typeface="思源黑体 CN ExtraLight" panose="020B0200000000000000" pitchFamily="34" charset="-122"/>
              <a:ea typeface="思源黑体 CN ExtraLight" panose="020B0200000000000000" pitchFamily="34" charset="-122"/>
            </a:endParaRPr>
          </a:p>
        </p:txBody>
      </p:sp>
      <p:sp>
        <p:nvSpPr>
          <p:cNvPr id="4" name="椭圆 3"/>
          <p:cNvSpPr/>
          <p:nvPr/>
        </p:nvSpPr>
        <p:spPr>
          <a:xfrm>
            <a:off x="-952500" y="-95250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ExtraLight" panose="020B0200000000000000" pitchFamily="34" charset="-122"/>
              <a:ea typeface="思源黑体 CN ExtraLight" panose="020B0200000000000000" pitchFamily="34" charset="-122"/>
            </a:endParaRPr>
          </a:p>
        </p:txBody>
      </p:sp>
      <p:sp>
        <p:nvSpPr>
          <p:cNvPr id="5" name="椭圆 4"/>
          <p:cNvSpPr/>
          <p:nvPr/>
        </p:nvSpPr>
        <p:spPr>
          <a:xfrm>
            <a:off x="340360" y="427990"/>
            <a:ext cx="548640" cy="54864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ExtraLight" panose="020B0200000000000000" pitchFamily="34" charset="-122"/>
              <a:ea typeface="思源黑体 CN ExtraLight" panose="020B0200000000000000" pitchFamily="34" charset="-122"/>
            </a:endParaRPr>
          </a:p>
        </p:txBody>
      </p:sp>
      <p:sp>
        <p:nvSpPr>
          <p:cNvPr id="100" name="îsļîdè"/>
          <p:cNvSpPr/>
          <p:nvPr/>
        </p:nvSpPr>
        <p:spPr bwMode="auto">
          <a:xfrm flipV="1">
            <a:off x="687070" y="5069840"/>
            <a:ext cx="1960245" cy="76200"/>
          </a:xfrm>
          <a:custGeom>
            <a:avLst/>
            <a:gdLst>
              <a:gd name="connsiteX0" fmla="*/ 0 w 1041400"/>
              <a:gd name="connsiteY0" fmla="*/ 0 h 2967068"/>
              <a:gd name="connsiteX1" fmla="*/ 1041400 w 1041400"/>
              <a:gd name="connsiteY1" fmla="*/ 0 h 2967068"/>
              <a:gd name="connsiteX2" fmla="*/ 1041400 w 1041400"/>
              <a:gd name="connsiteY2" fmla="*/ 2967068 h 2967068"/>
              <a:gd name="connsiteX3" fmla="*/ 0 w 1041400"/>
              <a:gd name="connsiteY3" fmla="*/ 2967068 h 2967068"/>
              <a:gd name="connsiteX4" fmla="*/ 0 w 1041400"/>
              <a:gd name="connsiteY4" fmla="*/ 0 h 2967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400" h="2967068">
                <a:moveTo>
                  <a:pt x="0" y="0"/>
                </a:moveTo>
                <a:lnTo>
                  <a:pt x="1041400" y="0"/>
                </a:lnTo>
                <a:lnTo>
                  <a:pt x="1041400" y="2967068"/>
                </a:lnTo>
                <a:lnTo>
                  <a:pt x="0" y="29670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ExtraLight" panose="020B0200000000000000" pitchFamily="34" charset="-122"/>
              <a:ea typeface="思源黑体 CN ExtraLight" panose="020B0200000000000000" pitchFamily="34" charset="-122"/>
            </a:endParaRPr>
          </a:p>
        </p:txBody>
      </p:sp>
      <p:sp>
        <p:nvSpPr>
          <p:cNvPr id="35" name="矩形 34"/>
          <p:cNvSpPr/>
          <p:nvPr/>
        </p:nvSpPr>
        <p:spPr>
          <a:xfrm>
            <a:off x="4902009" y="655320"/>
            <a:ext cx="5898706" cy="5659120"/>
          </a:xfrm>
          <a:prstGeom prst="rect">
            <a:avLst/>
          </a:prstGeom>
          <a:solidFill>
            <a:schemeClr val="bg1">
              <a:alpha val="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思源黑体 CN ExtraLight" panose="020B0200000000000000" pitchFamily="34" charset="-122"/>
                <a:ea typeface="思源黑体 CN ExtraLight" panose="020B0200000000000000" pitchFamily="34" charset="-122"/>
              </a:rPr>
              <a:t>多堆燃料电池动力系统是整个重型燃料电池商用车的核心，它有效提升燃料电池系统功率等级和冗余度。与国外先进技术对比，我国燃料电池重卡动力系统功率等级和使用寿命存在明显差距，是亟待解决的问题。</a:t>
            </a:r>
          </a:p>
        </p:txBody>
      </p:sp>
      <p:sp>
        <p:nvSpPr>
          <p:cNvPr id="63" name="文本框 62"/>
          <p:cNvSpPr txBox="1"/>
          <p:nvPr/>
        </p:nvSpPr>
        <p:spPr>
          <a:xfrm>
            <a:off x="4965065" y="828675"/>
            <a:ext cx="5835650" cy="1624330"/>
          </a:xfrm>
          <a:prstGeom prst="rect">
            <a:avLst/>
          </a:prstGeom>
          <a:noFill/>
        </p:spPr>
        <p:txBody>
          <a:bodyPr wrap="square" rtlCol="0">
            <a:noAutofit/>
          </a:bodyPr>
          <a:lstStyle/>
          <a:p>
            <a:pPr>
              <a:lnSpc>
                <a:spcPct val="150000"/>
              </a:lnSpc>
            </a:pPr>
            <a:r>
              <a:rPr lang="en-US" altLang="zh-CN" dirty="0"/>
              <a:t>	</a:t>
            </a:r>
            <a:r>
              <a:rPr lang="zh-CN" altLang="en-US" dirty="0"/>
              <a:t>当前，无论是国内还是国外，大语言模型与人工智能的应用正在为汽车线束设计与分配带来全新的可能性。通过强大的数据解析与生成能力，大模型大幅提升了线束分配的效率和质量，为汽车线束设计与分配带来全新的可能性。然而，未来仍需解决模型适配性和行业落地等问题，以实现智能化线束设计的全面普及和实际应用。</a:t>
            </a:r>
            <a:endParaRPr lang="en-US" altLang="zh-CN" dirty="0"/>
          </a:p>
        </p:txBody>
      </p:sp>
      <p:pic>
        <p:nvPicPr>
          <p:cNvPr id="67" name="图形 1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340521" y="365756"/>
            <a:ext cx="2508013" cy="610834"/>
          </a:xfrm>
          <a:prstGeom prst="rect">
            <a:avLst/>
          </a:prstGeom>
        </p:spPr>
      </p:pic>
      <p:pic>
        <p:nvPicPr>
          <p:cNvPr id="6" name="图片 5"/>
          <p:cNvPicPr>
            <a:picLocks noChangeAspect="1"/>
          </p:cNvPicPr>
          <p:nvPr>
            <p:custDataLst>
              <p:tags r:id="rId2"/>
            </p:custDataLst>
          </p:nvPr>
        </p:nvPicPr>
        <p:blipFill rotWithShape="1">
          <a:blip r:embed="rId6" cstate="print">
            <a:extLst>
              <a:ext uri="{28A0092B-C50C-407E-A947-70E740481C1C}">
                <a14:useLocalDpi xmlns:a14="http://schemas.microsoft.com/office/drawing/2010/main" val="0"/>
              </a:ext>
            </a:extLst>
          </a:blip>
          <a:srcRect b="6444"/>
          <a:stretch>
            <a:fillRect/>
          </a:stretch>
        </p:blipFill>
        <p:spPr>
          <a:xfrm>
            <a:off x="809926" y="1617688"/>
            <a:ext cx="2764246" cy="4539695"/>
          </a:xfrm>
          <a:prstGeom prst="rect">
            <a:avLst/>
          </a:prstGeom>
        </p:spPr>
      </p:pic>
      <p:pic>
        <p:nvPicPr>
          <p:cNvPr id="2050" name="Picture 2" descr="日精智能 助力新能源汽车线束加工智造升级-深圳市日精机电有限公司">
            <a:extLst>
              <a:ext uri="{FF2B5EF4-FFF2-40B4-BE49-F238E27FC236}">
                <a16:creationId xmlns:a16="http://schemas.microsoft.com/office/drawing/2014/main" id="{B4E2B190-DA4F-10CF-40AA-5D8551DBA3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01967" y="4020322"/>
            <a:ext cx="4128457" cy="24674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矩形 1"/>
          <p:cNvSpPr/>
          <p:nvPr>
            <p:custDataLst>
              <p:tags r:id="rId1"/>
            </p:custDataLst>
          </p:nvPr>
        </p:nvSpPr>
        <p:spPr>
          <a:xfrm flipH="1">
            <a:off x="-19050" y="0"/>
            <a:ext cx="12208510" cy="6856095"/>
          </a:xfrm>
          <a:prstGeom prst="rect">
            <a:avLst/>
          </a:prstGeom>
          <a:solidFill>
            <a:schemeClr val="accent6">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9304020" y="-419735"/>
            <a:ext cx="7277735" cy="7277735"/>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3498850" y="-95250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410335" y="168529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1110615" y="3097999"/>
            <a:ext cx="12891770" cy="1577340"/>
          </a:xfrm>
          <a:prstGeom prst="rect">
            <a:avLst/>
          </a:prstGeom>
          <a:noFill/>
        </p:spPr>
        <p:txBody>
          <a:bodyPr wrap="square" rtlCol="0">
            <a:noAutofit/>
          </a:bodyPr>
          <a:lstStyle/>
          <a:p>
            <a:pPr algn="l"/>
            <a:r>
              <a:rPr lang="zh-CN" altLang="en-US" sz="4400" dirty="0">
                <a:solidFill>
                  <a:schemeClr val="bg1"/>
                </a:solidFill>
                <a:latin typeface="思源黑体 CN Heavy" panose="020B0A00000000000000" pitchFamily="34" charset="-122"/>
                <a:ea typeface="思源黑体 CN Heavy" panose="020B0A00000000000000" pitchFamily="34" charset="-122"/>
              </a:rPr>
              <a:t>项目的研究内容、研究目标</a:t>
            </a:r>
          </a:p>
        </p:txBody>
      </p:sp>
      <p:sp>
        <p:nvSpPr>
          <p:cNvPr id="12" name="文本占位符 85"/>
          <p:cNvSpPr txBox="1"/>
          <p:nvPr/>
        </p:nvSpPr>
        <p:spPr>
          <a:xfrm>
            <a:off x="1224280" y="1381760"/>
            <a:ext cx="7867650" cy="1716239"/>
          </a:xfrm>
          <a:prstGeom prst="rect">
            <a:avLst/>
          </a:prstGeom>
          <a:ln>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spcBef>
                <a:spcPts val="0"/>
              </a:spcBef>
              <a:buNone/>
            </a:pPr>
            <a:r>
              <a:rPr lang="en-US" sz="11500" dirty="0">
                <a:ln>
                  <a:gradFill>
                    <a:gsLst>
                      <a:gs pos="0">
                        <a:schemeClr val="bg1">
                          <a:alpha val="17000"/>
                          <a:lumMod val="94000"/>
                        </a:schemeClr>
                      </a:gs>
                      <a:gs pos="100000">
                        <a:srgbClr val="2F6CBA">
                          <a:alpha val="0"/>
                        </a:srgbClr>
                      </a:gs>
                    </a:gsLst>
                    <a:lin ang="5400000" scaled="1"/>
                  </a:gradFill>
                </a:ln>
                <a:noFill/>
                <a:latin typeface="思源黑体 CN Heavy" panose="020B0A00000000000000" pitchFamily="34" charset="-122"/>
                <a:ea typeface="思源黑体 CN Heavy" panose="020B0A00000000000000" pitchFamily="34" charset="-122"/>
                <a:cs typeface="+mj-lt"/>
                <a:sym typeface="+mn-lt"/>
              </a:rPr>
              <a:t>PART 03</a:t>
            </a:r>
          </a:p>
        </p:txBody>
      </p:sp>
      <p:cxnSp>
        <p:nvCxnSpPr>
          <p:cNvPr id="10" name="直接连接符 9"/>
          <p:cNvCxnSpPr/>
          <p:nvPr/>
        </p:nvCxnSpPr>
        <p:spPr>
          <a:xfrm>
            <a:off x="1224280" y="4851400"/>
            <a:ext cx="4292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8688070" y="6400165"/>
            <a:ext cx="915670" cy="91567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形 2"/>
          <p:cNvPicPr>
            <a:picLocks noChangeAspect="1"/>
          </p:cNvPicPr>
          <p:nvPr>
            <p:custDataLst>
              <p:tags r:id="rId2"/>
            </p:custDataLst>
          </p:nvPr>
        </p:nvPicPr>
        <p:blipFill>
          <a:blip r:embed="rId4">
            <a:extLst>
              <a:ext uri="{96DAC541-7B7A-43D3-8B79-37D633B846F1}">
                <asvg:svgBlip xmlns:asvg="http://schemas.microsoft.com/office/drawing/2016/SVG/main" r:embed="rId5"/>
              </a:ext>
            </a:extLst>
          </a:blip>
          <a:stretch>
            <a:fillRect/>
          </a:stretch>
        </p:blipFill>
        <p:spPr>
          <a:xfrm>
            <a:off x="569078" y="341864"/>
            <a:ext cx="2508013" cy="61083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AD9F63-05F7-BA4E-99AC-84F55808B7D5}"/>
            </a:ext>
          </a:extLst>
        </p:cNvPr>
        <p:cNvGrpSpPr/>
        <p:nvPr/>
      </p:nvGrpSpPr>
      <p:grpSpPr>
        <a:xfrm>
          <a:off x="0" y="0"/>
          <a:ext cx="0" cy="0"/>
          <a:chOff x="0" y="0"/>
          <a:chExt cx="0" cy="0"/>
        </a:xfrm>
      </p:grpSpPr>
      <p:sp>
        <p:nvSpPr>
          <p:cNvPr id="4" name="椭圆 3">
            <a:extLst>
              <a:ext uri="{FF2B5EF4-FFF2-40B4-BE49-F238E27FC236}">
                <a16:creationId xmlns:a16="http://schemas.microsoft.com/office/drawing/2014/main" id="{5513325E-8DC0-AF4B-A360-DFD7FC35D55B}"/>
              </a:ext>
            </a:extLst>
          </p:cNvPr>
          <p:cNvSpPr/>
          <p:nvPr/>
        </p:nvSpPr>
        <p:spPr>
          <a:xfrm>
            <a:off x="-952500" y="-95250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ExtraLight" panose="020B0200000000000000" pitchFamily="34" charset="-122"/>
              <a:ea typeface="思源黑体 CN ExtraLight" panose="020B0200000000000000" pitchFamily="34" charset="-122"/>
            </a:endParaRPr>
          </a:p>
        </p:txBody>
      </p:sp>
      <p:sp>
        <p:nvSpPr>
          <p:cNvPr id="5" name="椭圆 4">
            <a:extLst>
              <a:ext uri="{FF2B5EF4-FFF2-40B4-BE49-F238E27FC236}">
                <a16:creationId xmlns:a16="http://schemas.microsoft.com/office/drawing/2014/main" id="{76B9B5A5-4785-A9D1-B92A-9157F1EC3984}"/>
              </a:ext>
            </a:extLst>
          </p:cNvPr>
          <p:cNvSpPr/>
          <p:nvPr/>
        </p:nvSpPr>
        <p:spPr>
          <a:xfrm>
            <a:off x="340360" y="427990"/>
            <a:ext cx="548640" cy="54864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ExtraLight" panose="020B0200000000000000" pitchFamily="34" charset="-122"/>
              <a:ea typeface="思源黑体 CN ExtraLight" panose="020B0200000000000000" pitchFamily="34" charset="-122"/>
            </a:endParaRPr>
          </a:p>
        </p:txBody>
      </p:sp>
      <p:sp>
        <p:nvSpPr>
          <p:cNvPr id="77" name="iśliḑè">
            <a:extLst>
              <a:ext uri="{FF2B5EF4-FFF2-40B4-BE49-F238E27FC236}">
                <a16:creationId xmlns:a16="http://schemas.microsoft.com/office/drawing/2014/main" id="{CAF5539D-A574-23EC-115F-0EDC959B3D43}"/>
              </a:ext>
            </a:extLst>
          </p:cNvPr>
          <p:cNvSpPr/>
          <p:nvPr/>
        </p:nvSpPr>
        <p:spPr>
          <a:xfrm>
            <a:off x="5922010" y="1797050"/>
            <a:ext cx="3914775" cy="419735"/>
          </a:xfrm>
          <a:prstGeom prst="rect">
            <a:avLst/>
          </a:prstGeom>
          <a:solidFill>
            <a:schemeClr val="accent6">
              <a:lumMod val="60000"/>
              <a:lumOff val="40000"/>
            </a:schemeClr>
          </a:solidFill>
          <a:ln>
            <a:solidFill>
              <a:schemeClr val="bg1"/>
            </a:solidFill>
          </a:ln>
        </p:spPr>
        <p:txBody>
          <a:bodyPr wrap="square" lIns="91440" tIns="45720" rIns="91440" bIns="45720" anchor="ctr">
            <a:noAutofit/>
          </a:bodyPr>
          <a:lstStyle/>
          <a:p>
            <a:pPr algn="ctr"/>
            <a:r>
              <a:rPr lang="zh-CN" altLang="en-US" sz="1300" b="1" spc="300" dirty="0">
                <a:solidFill>
                  <a:schemeClr val="bg1"/>
                </a:solidFill>
                <a:latin typeface="思源黑体 CN Heavy" panose="020B0A00000000000000" pitchFamily="34" charset="-122"/>
                <a:ea typeface="思源黑体 CN Heavy" panose="020B0A00000000000000" pitchFamily="34" charset="-122"/>
                <a:sym typeface="+mn-ea"/>
              </a:rPr>
              <a:t>汽车线束智能匹配研究</a:t>
            </a:r>
          </a:p>
        </p:txBody>
      </p:sp>
      <p:grpSp>
        <p:nvGrpSpPr>
          <p:cNvPr id="78" name="îṥḻïḍe">
            <a:extLst>
              <a:ext uri="{FF2B5EF4-FFF2-40B4-BE49-F238E27FC236}">
                <a16:creationId xmlns:a16="http://schemas.microsoft.com/office/drawing/2014/main" id="{C5B77C71-803D-B6E1-0860-F12BF1740856}"/>
              </a:ext>
            </a:extLst>
          </p:cNvPr>
          <p:cNvGrpSpPr/>
          <p:nvPr/>
        </p:nvGrpSpPr>
        <p:grpSpPr>
          <a:xfrm>
            <a:off x="5502275" y="3041015"/>
            <a:ext cx="4752975" cy="560705"/>
            <a:chOff x="4051591" y="2823587"/>
            <a:chExt cx="3654595" cy="431218"/>
          </a:xfrm>
          <a:solidFill>
            <a:schemeClr val="accent6">
              <a:lumMod val="60000"/>
              <a:lumOff val="40000"/>
            </a:schemeClr>
          </a:solidFill>
        </p:grpSpPr>
        <p:grpSp>
          <p:nvGrpSpPr>
            <p:cNvPr id="79" name="îṣḷíḑé">
              <a:extLst>
                <a:ext uri="{FF2B5EF4-FFF2-40B4-BE49-F238E27FC236}">
                  <a16:creationId xmlns:a16="http://schemas.microsoft.com/office/drawing/2014/main" id="{7C2FC5D3-D5F1-BBE8-E5FA-371FEB5D520F}"/>
                </a:ext>
              </a:extLst>
            </p:cNvPr>
            <p:cNvGrpSpPr/>
            <p:nvPr/>
          </p:nvGrpSpPr>
          <p:grpSpPr>
            <a:xfrm>
              <a:off x="5663279" y="2823587"/>
              <a:ext cx="431218" cy="431218"/>
              <a:chOff x="5896922" y="2446236"/>
              <a:chExt cx="431218" cy="431218"/>
            </a:xfrm>
            <a:grpFill/>
          </p:grpSpPr>
          <p:sp>
            <p:nvSpPr>
              <p:cNvPr id="80" name="îśľîďè">
                <a:extLst>
                  <a:ext uri="{FF2B5EF4-FFF2-40B4-BE49-F238E27FC236}">
                    <a16:creationId xmlns:a16="http://schemas.microsoft.com/office/drawing/2014/main" id="{1340D31C-5FE0-6E98-983C-3C9A2E24E87B}"/>
                  </a:ext>
                </a:extLst>
              </p:cNvPr>
              <p:cNvSpPr/>
              <p:nvPr/>
            </p:nvSpPr>
            <p:spPr>
              <a:xfrm>
                <a:off x="5896922" y="2446236"/>
                <a:ext cx="431218" cy="431218"/>
              </a:xfrm>
              <a:prstGeom prst="ellipse">
                <a:avLst/>
              </a:prstGeom>
              <a:grpFill/>
              <a:ln w="28575" algn="ctr">
                <a:noFill/>
                <a:round/>
              </a:ln>
            </p:spPr>
            <p:txBody>
              <a:bodyPr wrap="square" lIns="91440" tIns="45720" rIns="91440" bIns="45720" anchor="ctr">
                <a:noAutofit/>
              </a:bodyPr>
              <a:lstStyle/>
              <a:p>
                <a:pPr algn="ctr" defTabSz="914400" eaLnBrk="0" fontAlgn="base" hangingPunct="0">
                  <a:spcBef>
                    <a:spcPct val="0"/>
                  </a:spcBef>
                  <a:spcAft>
                    <a:spcPct val="0"/>
                  </a:spcAft>
                </a:pPr>
                <a:endParaRPr sz="1400" b="1" kern="0">
                  <a:solidFill>
                    <a:schemeClr val="tx2"/>
                  </a:solidFill>
                  <a:latin typeface="思源黑体 CN ExtraLight" panose="020B0200000000000000" pitchFamily="34" charset="-122"/>
                  <a:ea typeface="思源黑体 CN ExtraLight" panose="020B0200000000000000" pitchFamily="34" charset="-122"/>
                </a:endParaRPr>
              </a:p>
            </p:txBody>
          </p:sp>
          <p:sp>
            <p:nvSpPr>
              <p:cNvPr id="81" name="ïṡļîḋê">
                <a:extLst>
                  <a:ext uri="{FF2B5EF4-FFF2-40B4-BE49-F238E27FC236}">
                    <a16:creationId xmlns:a16="http://schemas.microsoft.com/office/drawing/2014/main" id="{9D107EBF-25CF-22A2-368C-854492087EA8}"/>
                  </a:ext>
                </a:extLst>
              </p:cNvPr>
              <p:cNvSpPr/>
              <p:nvPr/>
            </p:nvSpPr>
            <p:spPr bwMode="auto">
              <a:xfrm>
                <a:off x="5989786" y="2551674"/>
                <a:ext cx="220431" cy="220338"/>
              </a:xfrm>
              <a:custGeom>
                <a:avLst/>
                <a:gdLst>
                  <a:gd name="T0" fmla="*/ 3068 w 4740"/>
                  <a:gd name="T1" fmla="*/ 1025 h 4737"/>
                  <a:gd name="T2" fmla="*/ 2844 w 4740"/>
                  <a:gd name="T3" fmla="*/ 1224 h 4737"/>
                  <a:gd name="T4" fmla="*/ 2777 w 4740"/>
                  <a:gd name="T5" fmla="*/ 1503 h 4737"/>
                  <a:gd name="T6" fmla="*/ 2877 w 4740"/>
                  <a:gd name="T7" fmla="*/ 1774 h 4737"/>
                  <a:gd name="T8" fmla="*/ 3123 w 4740"/>
                  <a:gd name="T9" fmla="*/ 1943 h 4737"/>
                  <a:gd name="T10" fmla="*/ 3408 w 4740"/>
                  <a:gd name="T11" fmla="*/ 1943 h 4737"/>
                  <a:gd name="T12" fmla="*/ 3653 w 4740"/>
                  <a:gd name="T13" fmla="*/ 1774 h 4737"/>
                  <a:gd name="T14" fmla="*/ 3754 w 4740"/>
                  <a:gd name="T15" fmla="*/ 1503 h 4737"/>
                  <a:gd name="T16" fmla="*/ 3686 w 4740"/>
                  <a:gd name="T17" fmla="*/ 1224 h 4737"/>
                  <a:gd name="T18" fmla="*/ 3463 w 4740"/>
                  <a:gd name="T19" fmla="*/ 1025 h 4737"/>
                  <a:gd name="T20" fmla="*/ 4675 w 4740"/>
                  <a:gd name="T21" fmla="*/ 2 h 4737"/>
                  <a:gd name="T22" fmla="*/ 4740 w 4740"/>
                  <a:gd name="T23" fmla="*/ 89 h 4737"/>
                  <a:gd name="T24" fmla="*/ 4731 w 4740"/>
                  <a:gd name="T25" fmla="*/ 240 h 4737"/>
                  <a:gd name="T26" fmla="*/ 4679 w 4740"/>
                  <a:gd name="T27" fmla="*/ 584 h 4737"/>
                  <a:gd name="T28" fmla="*/ 4551 w 4740"/>
                  <a:gd name="T29" fmla="*/ 1047 h 4737"/>
                  <a:gd name="T30" fmla="*/ 4310 w 4740"/>
                  <a:gd name="T31" fmla="*/ 1547 h 4737"/>
                  <a:gd name="T32" fmla="*/ 3124 w 4740"/>
                  <a:gd name="T33" fmla="*/ 2811 h 4737"/>
                  <a:gd name="T34" fmla="*/ 3163 w 4740"/>
                  <a:gd name="T35" fmla="*/ 2968 h 4737"/>
                  <a:gd name="T36" fmla="*/ 3173 w 4740"/>
                  <a:gd name="T37" fmla="*/ 3212 h 4737"/>
                  <a:gd name="T38" fmla="*/ 3114 w 4740"/>
                  <a:gd name="T39" fmla="*/ 3537 h 4737"/>
                  <a:gd name="T40" fmla="*/ 2945 w 4740"/>
                  <a:gd name="T41" fmla="*/ 3935 h 4737"/>
                  <a:gd name="T42" fmla="*/ 2627 w 4740"/>
                  <a:gd name="T43" fmla="*/ 4399 h 4737"/>
                  <a:gd name="T44" fmla="*/ 2324 w 4740"/>
                  <a:gd name="T45" fmla="*/ 4726 h 4737"/>
                  <a:gd name="T46" fmla="*/ 2220 w 4740"/>
                  <a:gd name="T47" fmla="*/ 4713 h 4737"/>
                  <a:gd name="T48" fmla="*/ 2196 w 4740"/>
                  <a:gd name="T49" fmla="*/ 4632 h 4737"/>
                  <a:gd name="T50" fmla="*/ 2230 w 4740"/>
                  <a:gd name="T51" fmla="*/ 4551 h 4737"/>
                  <a:gd name="T52" fmla="*/ 2302 w 4740"/>
                  <a:gd name="T53" fmla="*/ 4353 h 4737"/>
                  <a:gd name="T54" fmla="*/ 2364 w 4740"/>
                  <a:gd name="T55" fmla="*/ 4076 h 4737"/>
                  <a:gd name="T56" fmla="*/ 2357 w 4740"/>
                  <a:gd name="T57" fmla="*/ 3789 h 4737"/>
                  <a:gd name="T58" fmla="*/ 2069 w 4740"/>
                  <a:gd name="T59" fmla="*/ 3866 h 4737"/>
                  <a:gd name="T60" fmla="*/ 2011 w 4740"/>
                  <a:gd name="T61" fmla="*/ 3893 h 4737"/>
                  <a:gd name="T62" fmla="*/ 1855 w 4740"/>
                  <a:gd name="T63" fmla="*/ 3922 h 4737"/>
                  <a:gd name="T64" fmla="*/ 1610 w 4740"/>
                  <a:gd name="T65" fmla="*/ 3887 h 4737"/>
                  <a:gd name="T66" fmla="*/ 1293 w 4740"/>
                  <a:gd name="T67" fmla="*/ 3712 h 4737"/>
                  <a:gd name="T68" fmla="*/ 976 w 4740"/>
                  <a:gd name="T69" fmla="*/ 3376 h 4737"/>
                  <a:gd name="T70" fmla="*/ 833 w 4740"/>
                  <a:gd name="T71" fmla="*/ 3072 h 4737"/>
                  <a:gd name="T72" fmla="*/ 817 w 4740"/>
                  <a:gd name="T73" fmla="*/ 2843 h 4737"/>
                  <a:gd name="T74" fmla="*/ 852 w 4740"/>
                  <a:gd name="T75" fmla="*/ 2708 h 4737"/>
                  <a:gd name="T76" fmla="*/ 879 w 4740"/>
                  <a:gd name="T77" fmla="*/ 2661 h 4737"/>
                  <a:gd name="T78" fmla="*/ 892 w 4740"/>
                  <a:gd name="T79" fmla="*/ 2371 h 4737"/>
                  <a:gd name="T80" fmla="*/ 601 w 4740"/>
                  <a:gd name="T81" fmla="*/ 2383 h 4737"/>
                  <a:gd name="T82" fmla="*/ 336 w 4740"/>
                  <a:gd name="T83" fmla="*/ 2451 h 4737"/>
                  <a:gd name="T84" fmla="*/ 160 w 4740"/>
                  <a:gd name="T85" fmla="*/ 2519 h 4737"/>
                  <a:gd name="T86" fmla="*/ 82 w 4740"/>
                  <a:gd name="T87" fmla="*/ 2545 h 4737"/>
                  <a:gd name="T88" fmla="*/ 16 w 4740"/>
                  <a:gd name="T89" fmla="*/ 2507 h 4737"/>
                  <a:gd name="T90" fmla="*/ 25 w 4740"/>
                  <a:gd name="T91" fmla="*/ 2395 h 4737"/>
                  <a:gd name="T92" fmla="*/ 528 w 4740"/>
                  <a:gd name="T93" fmla="*/ 1966 h 4737"/>
                  <a:gd name="T94" fmla="*/ 967 w 4740"/>
                  <a:gd name="T95" fmla="*/ 1711 h 4737"/>
                  <a:gd name="T96" fmla="*/ 1338 w 4740"/>
                  <a:gd name="T97" fmla="*/ 1591 h 4737"/>
                  <a:gd name="T98" fmla="*/ 1632 w 4740"/>
                  <a:gd name="T99" fmla="*/ 1564 h 4737"/>
                  <a:gd name="T100" fmla="*/ 1844 w 4740"/>
                  <a:gd name="T101" fmla="*/ 1590 h 4737"/>
                  <a:gd name="T102" fmla="*/ 2905 w 4740"/>
                  <a:gd name="T103" fmla="*/ 642 h 4737"/>
                  <a:gd name="T104" fmla="*/ 3392 w 4740"/>
                  <a:gd name="T105" fmla="*/ 318 h 4737"/>
                  <a:gd name="T106" fmla="*/ 3887 w 4740"/>
                  <a:gd name="T107" fmla="*/ 126 h 4737"/>
                  <a:gd name="T108" fmla="*/ 4312 w 4740"/>
                  <a:gd name="T109" fmla="*/ 33 h 4737"/>
                  <a:gd name="T110" fmla="*/ 4589 w 4740"/>
                  <a:gd name="T111" fmla="*/ 2 h 4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740" h="4737">
                    <a:moveTo>
                      <a:pt x="3294" y="985"/>
                    </a:moveTo>
                    <a:lnTo>
                      <a:pt x="3236" y="985"/>
                    </a:lnTo>
                    <a:lnTo>
                      <a:pt x="3179" y="992"/>
                    </a:lnTo>
                    <a:lnTo>
                      <a:pt x="3123" y="1005"/>
                    </a:lnTo>
                    <a:lnTo>
                      <a:pt x="3068" y="1025"/>
                    </a:lnTo>
                    <a:lnTo>
                      <a:pt x="3014" y="1053"/>
                    </a:lnTo>
                    <a:lnTo>
                      <a:pt x="2965" y="1087"/>
                    </a:lnTo>
                    <a:lnTo>
                      <a:pt x="2919" y="1127"/>
                    </a:lnTo>
                    <a:lnTo>
                      <a:pt x="2877" y="1174"/>
                    </a:lnTo>
                    <a:lnTo>
                      <a:pt x="2844" y="1224"/>
                    </a:lnTo>
                    <a:lnTo>
                      <a:pt x="2817" y="1276"/>
                    </a:lnTo>
                    <a:lnTo>
                      <a:pt x="2797" y="1331"/>
                    </a:lnTo>
                    <a:lnTo>
                      <a:pt x="2782" y="1388"/>
                    </a:lnTo>
                    <a:lnTo>
                      <a:pt x="2777" y="1444"/>
                    </a:lnTo>
                    <a:lnTo>
                      <a:pt x="2777" y="1503"/>
                    </a:lnTo>
                    <a:lnTo>
                      <a:pt x="2782" y="1561"/>
                    </a:lnTo>
                    <a:lnTo>
                      <a:pt x="2797" y="1617"/>
                    </a:lnTo>
                    <a:lnTo>
                      <a:pt x="2817" y="1672"/>
                    </a:lnTo>
                    <a:lnTo>
                      <a:pt x="2844" y="1724"/>
                    </a:lnTo>
                    <a:lnTo>
                      <a:pt x="2877" y="1774"/>
                    </a:lnTo>
                    <a:lnTo>
                      <a:pt x="2919" y="1820"/>
                    </a:lnTo>
                    <a:lnTo>
                      <a:pt x="2965" y="1861"/>
                    </a:lnTo>
                    <a:lnTo>
                      <a:pt x="3014" y="1895"/>
                    </a:lnTo>
                    <a:lnTo>
                      <a:pt x="3068" y="1923"/>
                    </a:lnTo>
                    <a:lnTo>
                      <a:pt x="3123" y="1943"/>
                    </a:lnTo>
                    <a:lnTo>
                      <a:pt x="3179" y="1956"/>
                    </a:lnTo>
                    <a:lnTo>
                      <a:pt x="3236" y="1963"/>
                    </a:lnTo>
                    <a:lnTo>
                      <a:pt x="3294" y="1963"/>
                    </a:lnTo>
                    <a:lnTo>
                      <a:pt x="3352" y="1956"/>
                    </a:lnTo>
                    <a:lnTo>
                      <a:pt x="3408" y="1943"/>
                    </a:lnTo>
                    <a:lnTo>
                      <a:pt x="3463" y="1923"/>
                    </a:lnTo>
                    <a:lnTo>
                      <a:pt x="3516" y="1895"/>
                    </a:lnTo>
                    <a:lnTo>
                      <a:pt x="3565" y="1861"/>
                    </a:lnTo>
                    <a:lnTo>
                      <a:pt x="3611" y="1820"/>
                    </a:lnTo>
                    <a:lnTo>
                      <a:pt x="3653" y="1774"/>
                    </a:lnTo>
                    <a:lnTo>
                      <a:pt x="3686" y="1724"/>
                    </a:lnTo>
                    <a:lnTo>
                      <a:pt x="3714" y="1672"/>
                    </a:lnTo>
                    <a:lnTo>
                      <a:pt x="3734" y="1617"/>
                    </a:lnTo>
                    <a:lnTo>
                      <a:pt x="3748" y="1560"/>
                    </a:lnTo>
                    <a:lnTo>
                      <a:pt x="3754" y="1503"/>
                    </a:lnTo>
                    <a:lnTo>
                      <a:pt x="3754" y="1444"/>
                    </a:lnTo>
                    <a:lnTo>
                      <a:pt x="3748" y="1388"/>
                    </a:lnTo>
                    <a:lnTo>
                      <a:pt x="3734" y="1331"/>
                    </a:lnTo>
                    <a:lnTo>
                      <a:pt x="3714" y="1276"/>
                    </a:lnTo>
                    <a:lnTo>
                      <a:pt x="3686" y="1224"/>
                    </a:lnTo>
                    <a:lnTo>
                      <a:pt x="3653" y="1174"/>
                    </a:lnTo>
                    <a:lnTo>
                      <a:pt x="3611" y="1127"/>
                    </a:lnTo>
                    <a:lnTo>
                      <a:pt x="3565" y="1087"/>
                    </a:lnTo>
                    <a:lnTo>
                      <a:pt x="3516" y="1053"/>
                    </a:lnTo>
                    <a:lnTo>
                      <a:pt x="3463" y="1025"/>
                    </a:lnTo>
                    <a:lnTo>
                      <a:pt x="3408" y="1005"/>
                    </a:lnTo>
                    <a:lnTo>
                      <a:pt x="3352" y="992"/>
                    </a:lnTo>
                    <a:lnTo>
                      <a:pt x="3294" y="985"/>
                    </a:lnTo>
                    <a:close/>
                    <a:moveTo>
                      <a:pt x="4652" y="0"/>
                    </a:moveTo>
                    <a:lnTo>
                      <a:pt x="4675" y="2"/>
                    </a:lnTo>
                    <a:lnTo>
                      <a:pt x="4697" y="11"/>
                    </a:lnTo>
                    <a:lnTo>
                      <a:pt x="4715" y="25"/>
                    </a:lnTo>
                    <a:lnTo>
                      <a:pt x="4728" y="44"/>
                    </a:lnTo>
                    <a:lnTo>
                      <a:pt x="4737" y="64"/>
                    </a:lnTo>
                    <a:lnTo>
                      <a:pt x="4740" y="89"/>
                    </a:lnTo>
                    <a:lnTo>
                      <a:pt x="4740" y="99"/>
                    </a:lnTo>
                    <a:lnTo>
                      <a:pt x="4740" y="121"/>
                    </a:lnTo>
                    <a:lnTo>
                      <a:pt x="4737" y="151"/>
                    </a:lnTo>
                    <a:lnTo>
                      <a:pt x="4736" y="191"/>
                    </a:lnTo>
                    <a:lnTo>
                      <a:pt x="4731" y="240"/>
                    </a:lnTo>
                    <a:lnTo>
                      <a:pt x="4726" y="296"/>
                    </a:lnTo>
                    <a:lnTo>
                      <a:pt x="4717" y="358"/>
                    </a:lnTo>
                    <a:lnTo>
                      <a:pt x="4707" y="429"/>
                    </a:lnTo>
                    <a:lnTo>
                      <a:pt x="4695" y="504"/>
                    </a:lnTo>
                    <a:lnTo>
                      <a:pt x="4679" y="584"/>
                    </a:lnTo>
                    <a:lnTo>
                      <a:pt x="4661" y="671"/>
                    </a:lnTo>
                    <a:lnTo>
                      <a:pt x="4639" y="760"/>
                    </a:lnTo>
                    <a:lnTo>
                      <a:pt x="4615" y="852"/>
                    </a:lnTo>
                    <a:lnTo>
                      <a:pt x="4584" y="949"/>
                    </a:lnTo>
                    <a:lnTo>
                      <a:pt x="4551" y="1047"/>
                    </a:lnTo>
                    <a:lnTo>
                      <a:pt x="4514" y="1146"/>
                    </a:lnTo>
                    <a:lnTo>
                      <a:pt x="4470" y="1247"/>
                    </a:lnTo>
                    <a:lnTo>
                      <a:pt x="4423" y="1346"/>
                    </a:lnTo>
                    <a:lnTo>
                      <a:pt x="4370" y="1447"/>
                    </a:lnTo>
                    <a:lnTo>
                      <a:pt x="4310" y="1547"/>
                    </a:lnTo>
                    <a:lnTo>
                      <a:pt x="4246" y="1645"/>
                    </a:lnTo>
                    <a:lnTo>
                      <a:pt x="4175" y="1741"/>
                    </a:lnTo>
                    <a:lnTo>
                      <a:pt x="4097" y="1833"/>
                    </a:lnTo>
                    <a:lnTo>
                      <a:pt x="4013" y="1923"/>
                    </a:lnTo>
                    <a:lnTo>
                      <a:pt x="3124" y="2811"/>
                    </a:lnTo>
                    <a:lnTo>
                      <a:pt x="3133" y="2834"/>
                    </a:lnTo>
                    <a:lnTo>
                      <a:pt x="3140" y="2863"/>
                    </a:lnTo>
                    <a:lnTo>
                      <a:pt x="3148" y="2893"/>
                    </a:lnTo>
                    <a:lnTo>
                      <a:pt x="3156" y="2929"/>
                    </a:lnTo>
                    <a:lnTo>
                      <a:pt x="3163" y="2968"/>
                    </a:lnTo>
                    <a:lnTo>
                      <a:pt x="3169" y="3010"/>
                    </a:lnTo>
                    <a:lnTo>
                      <a:pt x="3172" y="3055"/>
                    </a:lnTo>
                    <a:lnTo>
                      <a:pt x="3174" y="3104"/>
                    </a:lnTo>
                    <a:lnTo>
                      <a:pt x="3174" y="3157"/>
                    </a:lnTo>
                    <a:lnTo>
                      <a:pt x="3173" y="3212"/>
                    </a:lnTo>
                    <a:lnTo>
                      <a:pt x="3167" y="3271"/>
                    </a:lnTo>
                    <a:lnTo>
                      <a:pt x="3160" y="3333"/>
                    </a:lnTo>
                    <a:lnTo>
                      <a:pt x="3148" y="3398"/>
                    </a:lnTo>
                    <a:lnTo>
                      <a:pt x="3133" y="3465"/>
                    </a:lnTo>
                    <a:lnTo>
                      <a:pt x="3114" y="3537"/>
                    </a:lnTo>
                    <a:lnTo>
                      <a:pt x="3089" y="3611"/>
                    </a:lnTo>
                    <a:lnTo>
                      <a:pt x="3062" y="3687"/>
                    </a:lnTo>
                    <a:lnTo>
                      <a:pt x="3029" y="3768"/>
                    </a:lnTo>
                    <a:lnTo>
                      <a:pt x="2990" y="3850"/>
                    </a:lnTo>
                    <a:lnTo>
                      <a:pt x="2945" y="3935"/>
                    </a:lnTo>
                    <a:lnTo>
                      <a:pt x="2895" y="4023"/>
                    </a:lnTo>
                    <a:lnTo>
                      <a:pt x="2839" y="4113"/>
                    </a:lnTo>
                    <a:lnTo>
                      <a:pt x="2775" y="4206"/>
                    </a:lnTo>
                    <a:lnTo>
                      <a:pt x="2704" y="4301"/>
                    </a:lnTo>
                    <a:lnTo>
                      <a:pt x="2627" y="4399"/>
                    </a:lnTo>
                    <a:lnTo>
                      <a:pt x="2542" y="4499"/>
                    </a:lnTo>
                    <a:lnTo>
                      <a:pt x="2449" y="4602"/>
                    </a:lnTo>
                    <a:lnTo>
                      <a:pt x="2347" y="4707"/>
                    </a:lnTo>
                    <a:lnTo>
                      <a:pt x="2343" y="4711"/>
                    </a:lnTo>
                    <a:lnTo>
                      <a:pt x="2324" y="4726"/>
                    </a:lnTo>
                    <a:lnTo>
                      <a:pt x="2304" y="4734"/>
                    </a:lnTo>
                    <a:lnTo>
                      <a:pt x="2282" y="4737"/>
                    </a:lnTo>
                    <a:lnTo>
                      <a:pt x="2260" y="4734"/>
                    </a:lnTo>
                    <a:lnTo>
                      <a:pt x="2239" y="4727"/>
                    </a:lnTo>
                    <a:lnTo>
                      <a:pt x="2220" y="4713"/>
                    </a:lnTo>
                    <a:lnTo>
                      <a:pt x="2219" y="4711"/>
                    </a:lnTo>
                    <a:lnTo>
                      <a:pt x="2206" y="4694"/>
                    </a:lnTo>
                    <a:lnTo>
                      <a:pt x="2197" y="4675"/>
                    </a:lnTo>
                    <a:lnTo>
                      <a:pt x="2194" y="4654"/>
                    </a:lnTo>
                    <a:lnTo>
                      <a:pt x="2196" y="4632"/>
                    </a:lnTo>
                    <a:lnTo>
                      <a:pt x="2203" y="4612"/>
                    </a:lnTo>
                    <a:lnTo>
                      <a:pt x="2204" y="4606"/>
                    </a:lnTo>
                    <a:lnTo>
                      <a:pt x="2210" y="4595"/>
                    </a:lnTo>
                    <a:lnTo>
                      <a:pt x="2219" y="4576"/>
                    </a:lnTo>
                    <a:lnTo>
                      <a:pt x="2230" y="4551"/>
                    </a:lnTo>
                    <a:lnTo>
                      <a:pt x="2242" y="4521"/>
                    </a:lnTo>
                    <a:lnTo>
                      <a:pt x="2256" y="4485"/>
                    </a:lnTo>
                    <a:lnTo>
                      <a:pt x="2271" y="4445"/>
                    </a:lnTo>
                    <a:lnTo>
                      <a:pt x="2286" y="4400"/>
                    </a:lnTo>
                    <a:lnTo>
                      <a:pt x="2302" y="4353"/>
                    </a:lnTo>
                    <a:lnTo>
                      <a:pt x="2317" y="4301"/>
                    </a:lnTo>
                    <a:lnTo>
                      <a:pt x="2331" y="4247"/>
                    </a:lnTo>
                    <a:lnTo>
                      <a:pt x="2344" y="4193"/>
                    </a:lnTo>
                    <a:lnTo>
                      <a:pt x="2356" y="4135"/>
                    </a:lnTo>
                    <a:lnTo>
                      <a:pt x="2364" y="4076"/>
                    </a:lnTo>
                    <a:lnTo>
                      <a:pt x="2370" y="4018"/>
                    </a:lnTo>
                    <a:lnTo>
                      <a:pt x="2373" y="3959"/>
                    </a:lnTo>
                    <a:lnTo>
                      <a:pt x="2371" y="3902"/>
                    </a:lnTo>
                    <a:lnTo>
                      <a:pt x="2367" y="3844"/>
                    </a:lnTo>
                    <a:lnTo>
                      <a:pt x="2357" y="3789"/>
                    </a:lnTo>
                    <a:lnTo>
                      <a:pt x="2343" y="3736"/>
                    </a:lnTo>
                    <a:lnTo>
                      <a:pt x="2322" y="3686"/>
                    </a:lnTo>
                    <a:lnTo>
                      <a:pt x="2296" y="3638"/>
                    </a:lnTo>
                    <a:lnTo>
                      <a:pt x="2077" y="3857"/>
                    </a:lnTo>
                    <a:lnTo>
                      <a:pt x="2069" y="3866"/>
                    </a:lnTo>
                    <a:lnTo>
                      <a:pt x="2059" y="3871"/>
                    </a:lnTo>
                    <a:lnTo>
                      <a:pt x="2054" y="3874"/>
                    </a:lnTo>
                    <a:lnTo>
                      <a:pt x="2044" y="3879"/>
                    </a:lnTo>
                    <a:lnTo>
                      <a:pt x="2030" y="3884"/>
                    </a:lnTo>
                    <a:lnTo>
                      <a:pt x="2011" y="3893"/>
                    </a:lnTo>
                    <a:lnTo>
                      <a:pt x="1988" y="3900"/>
                    </a:lnTo>
                    <a:lnTo>
                      <a:pt x="1961" y="3907"/>
                    </a:lnTo>
                    <a:lnTo>
                      <a:pt x="1930" y="3915"/>
                    </a:lnTo>
                    <a:lnTo>
                      <a:pt x="1894" y="3919"/>
                    </a:lnTo>
                    <a:lnTo>
                      <a:pt x="1855" y="3922"/>
                    </a:lnTo>
                    <a:lnTo>
                      <a:pt x="1812" y="3923"/>
                    </a:lnTo>
                    <a:lnTo>
                      <a:pt x="1767" y="3920"/>
                    </a:lnTo>
                    <a:lnTo>
                      <a:pt x="1717" y="3915"/>
                    </a:lnTo>
                    <a:lnTo>
                      <a:pt x="1665" y="3903"/>
                    </a:lnTo>
                    <a:lnTo>
                      <a:pt x="1610" y="3887"/>
                    </a:lnTo>
                    <a:lnTo>
                      <a:pt x="1551" y="3866"/>
                    </a:lnTo>
                    <a:lnTo>
                      <a:pt x="1491" y="3838"/>
                    </a:lnTo>
                    <a:lnTo>
                      <a:pt x="1427" y="3804"/>
                    </a:lnTo>
                    <a:lnTo>
                      <a:pt x="1361" y="3762"/>
                    </a:lnTo>
                    <a:lnTo>
                      <a:pt x="1293" y="3712"/>
                    </a:lnTo>
                    <a:lnTo>
                      <a:pt x="1224" y="3653"/>
                    </a:lnTo>
                    <a:lnTo>
                      <a:pt x="1152" y="3585"/>
                    </a:lnTo>
                    <a:lnTo>
                      <a:pt x="1084" y="3513"/>
                    </a:lnTo>
                    <a:lnTo>
                      <a:pt x="1025" y="3444"/>
                    </a:lnTo>
                    <a:lnTo>
                      <a:pt x="976" y="3376"/>
                    </a:lnTo>
                    <a:lnTo>
                      <a:pt x="934" y="3310"/>
                    </a:lnTo>
                    <a:lnTo>
                      <a:pt x="900" y="3246"/>
                    </a:lnTo>
                    <a:lnTo>
                      <a:pt x="871" y="3186"/>
                    </a:lnTo>
                    <a:lnTo>
                      <a:pt x="849" y="3128"/>
                    </a:lnTo>
                    <a:lnTo>
                      <a:pt x="833" y="3072"/>
                    </a:lnTo>
                    <a:lnTo>
                      <a:pt x="823" y="3020"/>
                    </a:lnTo>
                    <a:lnTo>
                      <a:pt x="816" y="2971"/>
                    </a:lnTo>
                    <a:lnTo>
                      <a:pt x="813" y="2925"/>
                    </a:lnTo>
                    <a:lnTo>
                      <a:pt x="815" y="2882"/>
                    </a:lnTo>
                    <a:lnTo>
                      <a:pt x="817" y="2843"/>
                    </a:lnTo>
                    <a:lnTo>
                      <a:pt x="823" y="2808"/>
                    </a:lnTo>
                    <a:lnTo>
                      <a:pt x="829" y="2777"/>
                    </a:lnTo>
                    <a:lnTo>
                      <a:pt x="836" y="2749"/>
                    </a:lnTo>
                    <a:lnTo>
                      <a:pt x="845" y="2726"/>
                    </a:lnTo>
                    <a:lnTo>
                      <a:pt x="852" y="2708"/>
                    </a:lnTo>
                    <a:lnTo>
                      <a:pt x="858" y="2693"/>
                    </a:lnTo>
                    <a:lnTo>
                      <a:pt x="864" y="2683"/>
                    </a:lnTo>
                    <a:lnTo>
                      <a:pt x="865" y="2679"/>
                    </a:lnTo>
                    <a:lnTo>
                      <a:pt x="872" y="2670"/>
                    </a:lnTo>
                    <a:lnTo>
                      <a:pt x="879" y="2661"/>
                    </a:lnTo>
                    <a:lnTo>
                      <a:pt x="1100" y="2441"/>
                    </a:lnTo>
                    <a:lnTo>
                      <a:pt x="1052" y="2415"/>
                    </a:lnTo>
                    <a:lnTo>
                      <a:pt x="1000" y="2395"/>
                    </a:lnTo>
                    <a:lnTo>
                      <a:pt x="947" y="2381"/>
                    </a:lnTo>
                    <a:lnTo>
                      <a:pt x="892" y="2371"/>
                    </a:lnTo>
                    <a:lnTo>
                      <a:pt x="836" y="2366"/>
                    </a:lnTo>
                    <a:lnTo>
                      <a:pt x="777" y="2365"/>
                    </a:lnTo>
                    <a:lnTo>
                      <a:pt x="719" y="2368"/>
                    </a:lnTo>
                    <a:lnTo>
                      <a:pt x="660" y="2373"/>
                    </a:lnTo>
                    <a:lnTo>
                      <a:pt x="601" y="2383"/>
                    </a:lnTo>
                    <a:lnTo>
                      <a:pt x="545" y="2394"/>
                    </a:lnTo>
                    <a:lnTo>
                      <a:pt x="489" y="2407"/>
                    </a:lnTo>
                    <a:lnTo>
                      <a:pt x="435" y="2421"/>
                    </a:lnTo>
                    <a:lnTo>
                      <a:pt x="385" y="2435"/>
                    </a:lnTo>
                    <a:lnTo>
                      <a:pt x="336" y="2451"/>
                    </a:lnTo>
                    <a:lnTo>
                      <a:pt x="291" y="2467"/>
                    </a:lnTo>
                    <a:lnTo>
                      <a:pt x="251" y="2481"/>
                    </a:lnTo>
                    <a:lnTo>
                      <a:pt x="216" y="2496"/>
                    </a:lnTo>
                    <a:lnTo>
                      <a:pt x="186" y="2509"/>
                    </a:lnTo>
                    <a:lnTo>
                      <a:pt x="160" y="2519"/>
                    </a:lnTo>
                    <a:lnTo>
                      <a:pt x="141" y="2528"/>
                    </a:lnTo>
                    <a:lnTo>
                      <a:pt x="130" y="2533"/>
                    </a:lnTo>
                    <a:lnTo>
                      <a:pt x="125" y="2535"/>
                    </a:lnTo>
                    <a:lnTo>
                      <a:pt x="104" y="2542"/>
                    </a:lnTo>
                    <a:lnTo>
                      <a:pt x="82" y="2545"/>
                    </a:lnTo>
                    <a:lnTo>
                      <a:pt x="62" y="2540"/>
                    </a:lnTo>
                    <a:lnTo>
                      <a:pt x="42" y="2532"/>
                    </a:lnTo>
                    <a:lnTo>
                      <a:pt x="25" y="2519"/>
                    </a:lnTo>
                    <a:lnTo>
                      <a:pt x="20" y="2513"/>
                    </a:lnTo>
                    <a:lnTo>
                      <a:pt x="16" y="2507"/>
                    </a:lnTo>
                    <a:lnTo>
                      <a:pt x="4" y="2486"/>
                    </a:lnTo>
                    <a:lnTo>
                      <a:pt x="0" y="2461"/>
                    </a:lnTo>
                    <a:lnTo>
                      <a:pt x="1" y="2438"/>
                    </a:lnTo>
                    <a:lnTo>
                      <a:pt x="10" y="2415"/>
                    </a:lnTo>
                    <a:lnTo>
                      <a:pt x="25" y="2395"/>
                    </a:lnTo>
                    <a:lnTo>
                      <a:pt x="130" y="2294"/>
                    </a:lnTo>
                    <a:lnTo>
                      <a:pt x="232" y="2201"/>
                    </a:lnTo>
                    <a:lnTo>
                      <a:pt x="333" y="2114"/>
                    </a:lnTo>
                    <a:lnTo>
                      <a:pt x="431" y="2036"/>
                    </a:lnTo>
                    <a:lnTo>
                      <a:pt x="528" y="1966"/>
                    </a:lnTo>
                    <a:lnTo>
                      <a:pt x="620" y="1902"/>
                    </a:lnTo>
                    <a:lnTo>
                      <a:pt x="711" y="1845"/>
                    </a:lnTo>
                    <a:lnTo>
                      <a:pt x="799" y="1794"/>
                    </a:lnTo>
                    <a:lnTo>
                      <a:pt x="885" y="1750"/>
                    </a:lnTo>
                    <a:lnTo>
                      <a:pt x="967" y="1711"/>
                    </a:lnTo>
                    <a:lnTo>
                      <a:pt x="1047" y="1678"/>
                    </a:lnTo>
                    <a:lnTo>
                      <a:pt x="1124" y="1649"/>
                    </a:lnTo>
                    <a:lnTo>
                      <a:pt x="1198" y="1626"/>
                    </a:lnTo>
                    <a:lnTo>
                      <a:pt x="1270" y="1606"/>
                    </a:lnTo>
                    <a:lnTo>
                      <a:pt x="1338" y="1591"/>
                    </a:lnTo>
                    <a:lnTo>
                      <a:pt x="1404" y="1580"/>
                    </a:lnTo>
                    <a:lnTo>
                      <a:pt x="1466" y="1571"/>
                    </a:lnTo>
                    <a:lnTo>
                      <a:pt x="1524" y="1567"/>
                    </a:lnTo>
                    <a:lnTo>
                      <a:pt x="1580" y="1564"/>
                    </a:lnTo>
                    <a:lnTo>
                      <a:pt x="1632" y="1564"/>
                    </a:lnTo>
                    <a:lnTo>
                      <a:pt x="1682" y="1567"/>
                    </a:lnTo>
                    <a:lnTo>
                      <a:pt x="1727" y="1571"/>
                    </a:lnTo>
                    <a:lnTo>
                      <a:pt x="1769" y="1577"/>
                    </a:lnTo>
                    <a:lnTo>
                      <a:pt x="1808" y="1583"/>
                    </a:lnTo>
                    <a:lnTo>
                      <a:pt x="1844" y="1590"/>
                    </a:lnTo>
                    <a:lnTo>
                      <a:pt x="1874" y="1598"/>
                    </a:lnTo>
                    <a:lnTo>
                      <a:pt x="1903" y="1607"/>
                    </a:lnTo>
                    <a:lnTo>
                      <a:pt x="1926" y="1614"/>
                    </a:lnTo>
                    <a:lnTo>
                      <a:pt x="2815" y="726"/>
                    </a:lnTo>
                    <a:lnTo>
                      <a:pt x="2905" y="642"/>
                    </a:lnTo>
                    <a:lnTo>
                      <a:pt x="2999" y="564"/>
                    </a:lnTo>
                    <a:lnTo>
                      <a:pt x="3094" y="494"/>
                    </a:lnTo>
                    <a:lnTo>
                      <a:pt x="3192" y="429"/>
                    </a:lnTo>
                    <a:lnTo>
                      <a:pt x="3291" y="370"/>
                    </a:lnTo>
                    <a:lnTo>
                      <a:pt x="3392" y="318"/>
                    </a:lnTo>
                    <a:lnTo>
                      <a:pt x="3493" y="269"/>
                    </a:lnTo>
                    <a:lnTo>
                      <a:pt x="3592" y="227"/>
                    </a:lnTo>
                    <a:lnTo>
                      <a:pt x="3692" y="188"/>
                    </a:lnTo>
                    <a:lnTo>
                      <a:pt x="3790" y="155"/>
                    </a:lnTo>
                    <a:lnTo>
                      <a:pt x="3887" y="126"/>
                    </a:lnTo>
                    <a:lnTo>
                      <a:pt x="3979" y="100"/>
                    </a:lnTo>
                    <a:lnTo>
                      <a:pt x="4070" y="79"/>
                    </a:lnTo>
                    <a:lnTo>
                      <a:pt x="4155" y="60"/>
                    </a:lnTo>
                    <a:lnTo>
                      <a:pt x="4235" y="46"/>
                    </a:lnTo>
                    <a:lnTo>
                      <a:pt x="4312" y="33"/>
                    </a:lnTo>
                    <a:lnTo>
                      <a:pt x="4381" y="23"/>
                    </a:lnTo>
                    <a:lnTo>
                      <a:pt x="4444" y="15"/>
                    </a:lnTo>
                    <a:lnTo>
                      <a:pt x="4501" y="10"/>
                    </a:lnTo>
                    <a:lnTo>
                      <a:pt x="4548" y="5"/>
                    </a:lnTo>
                    <a:lnTo>
                      <a:pt x="4589" y="2"/>
                    </a:lnTo>
                    <a:lnTo>
                      <a:pt x="4619" y="1"/>
                    </a:lnTo>
                    <a:lnTo>
                      <a:pt x="4641" y="0"/>
                    </a:lnTo>
                    <a:lnTo>
                      <a:pt x="4652" y="0"/>
                    </a:lnTo>
                    <a:close/>
                  </a:path>
                </a:pathLst>
              </a:custGeom>
              <a:grpFill/>
              <a:ln w="0">
                <a:noFill/>
                <a:prstDash val="solid"/>
                <a:round/>
              </a:ln>
            </p:spPr>
            <p:txBody>
              <a:bodyPr wrap="square" lIns="91440" tIns="45720" rIns="91440" bIns="45720" anchor="ctr">
                <a:noAutofit/>
              </a:bodyPr>
              <a:lstStyle/>
              <a:p>
                <a:pPr algn="ctr"/>
                <a:endParaRPr>
                  <a:latin typeface="思源黑体 CN ExtraLight" panose="020B0200000000000000" pitchFamily="34" charset="-122"/>
                  <a:ea typeface="思源黑体 CN ExtraLight" panose="020B0200000000000000" pitchFamily="34" charset="-122"/>
                </a:endParaRPr>
              </a:p>
            </p:txBody>
          </p:sp>
        </p:grpSp>
        <p:grpSp>
          <p:nvGrpSpPr>
            <p:cNvPr id="82" name="ïsḷiḋè">
              <a:extLst>
                <a:ext uri="{FF2B5EF4-FFF2-40B4-BE49-F238E27FC236}">
                  <a16:creationId xmlns:a16="http://schemas.microsoft.com/office/drawing/2014/main" id="{8ED04AD5-52A6-FC7E-2EB9-0E0ABA5D2793}"/>
                </a:ext>
              </a:extLst>
            </p:cNvPr>
            <p:cNvGrpSpPr/>
            <p:nvPr/>
          </p:nvGrpSpPr>
          <p:grpSpPr>
            <a:xfrm>
              <a:off x="4051591" y="2823587"/>
              <a:ext cx="431218" cy="431218"/>
              <a:chOff x="5896922" y="2446236"/>
              <a:chExt cx="431218" cy="431218"/>
            </a:xfrm>
            <a:grpFill/>
          </p:grpSpPr>
          <p:sp>
            <p:nvSpPr>
              <p:cNvPr id="83" name="îsľíďè">
                <a:extLst>
                  <a:ext uri="{FF2B5EF4-FFF2-40B4-BE49-F238E27FC236}">
                    <a16:creationId xmlns:a16="http://schemas.microsoft.com/office/drawing/2014/main" id="{D2FD2448-DF2C-8741-3C77-DDAA46B2ADB3}"/>
                  </a:ext>
                </a:extLst>
              </p:cNvPr>
              <p:cNvSpPr/>
              <p:nvPr/>
            </p:nvSpPr>
            <p:spPr>
              <a:xfrm>
                <a:off x="5896922" y="2446236"/>
                <a:ext cx="431218" cy="431218"/>
              </a:xfrm>
              <a:prstGeom prst="ellipse">
                <a:avLst/>
              </a:prstGeom>
              <a:grpFill/>
              <a:ln w="28575" algn="ctr">
                <a:noFill/>
                <a:round/>
              </a:ln>
            </p:spPr>
            <p:txBody>
              <a:bodyPr wrap="square" lIns="91440" tIns="45720" rIns="91440" bIns="45720" anchor="ctr">
                <a:noAutofit/>
              </a:bodyPr>
              <a:lstStyle/>
              <a:p>
                <a:pPr algn="ctr" defTabSz="914400" eaLnBrk="0" fontAlgn="base" hangingPunct="0">
                  <a:spcBef>
                    <a:spcPct val="0"/>
                  </a:spcBef>
                  <a:spcAft>
                    <a:spcPct val="0"/>
                  </a:spcAft>
                </a:pPr>
                <a:endParaRPr sz="1400" b="1" kern="0">
                  <a:solidFill>
                    <a:schemeClr val="tx2"/>
                  </a:solidFill>
                  <a:latin typeface="思源黑体 CN ExtraLight" panose="020B0200000000000000" pitchFamily="34" charset="-122"/>
                  <a:ea typeface="思源黑体 CN ExtraLight" panose="020B0200000000000000" pitchFamily="34" charset="-122"/>
                </a:endParaRPr>
              </a:p>
            </p:txBody>
          </p:sp>
          <p:sp>
            <p:nvSpPr>
              <p:cNvPr id="84" name="iṧḷiḑè">
                <a:extLst>
                  <a:ext uri="{FF2B5EF4-FFF2-40B4-BE49-F238E27FC236}">
                    <a16:creationId xmlns:a16="http://schemas.microsoft.com/office/drawing/2014/main" id="{C6D0DB46-C179-5FE6-5DBB-3F7E246D0585}"/>
                  </a:ext>
                </a:extLst>
              </p:cNvPr>
              <p:cNvSpPr/>
              <p:nvPr/>
            </p:nvSpPr>
            <p:spPr bwMode="auto">
              <a:xfrm>
                <a:off x="5989786" y="2551674"/>
                <a:ext cx="220431" cy="220338"/>
              </a:xfrm>
              <a:custGeom>
                <a:avLst/>
                <a:gdLst>
                  <a:gd name="T0" fmla="*/ 3068 w 4740"/>
                  <a:gd name="T1" fmla="*/ 1025 h 4737"/>
                  <a:gd name="T2" fmla="*/ 2844 w 4740"/>
                  <a:gd name="T3" fmla="*/ 1224 h 4737"/>
                  <a:gd name="T4" fmla="*/ 2777 w 4740"/>
                  <a:gd name="T5" fmla="*/ 1503 h 4737"/>
                  <a:gd name="T6" fmla="*/ 2877 w 4740"/>
                  <a:gd name="T7" fmla="*/ 1774 h 4737"/>
                  <a:gd name="T8" fmla="*/ 3123 w 4740"/>
                  <a:gd name="T9" fmla="*/ 1943 h 4737"/>
                  <a:gd name="T10" fmla="*/ 3408 w 4740"/>
                  <a:gd name="T11" fmla="*/ 1943 h 4737"/>
                  <a:gd name="T12" fmla="*/ 3653 w 4740"/>
                  <a:gd name="T13" fmla="*/ 1774 h 4737"/>
                  <a:gd name="T14" fmla="*/ 3754 w 4740"/>
                  <a:gd name="T15" fmla="*/ 1503 h 4737"/>
                  <a:gd name="T16" fmla="*/ 3686 w 4740"/>
                  <a:gd name="T17" fmla="*/ 1224 h 4737"/>
                  <a:gd name="T18" fmla="*/ 3463 w 4740"/>
                  <a:gd name="T19" fmla="*/ 1025 h 4737"/>
                  <a:gd name="T20" fmla="*/ 4675 w 4740"/>
                  <a:gd name="T21" fmla="*/ 2 h 4737"/>
                  <a:gd name="T22" fmla="*/ 4740 w 4740"/>
                  <a:gd name="T23" fmla="*/ 89 h 4737"/>
                  <a:gd name="T24" fmla="*/ 4731 w 4740"/>
                  <a:gd name="T25" fmla="*/ 240 h 4737"/>
                  <a:gd name="T26" fmla="*/ 4679 w 4740"/>
                  <a:gd name="T27" fmla="*/ 584 h 4737"/>
                  <a:gd name="T28" fmla="*/ 4551 w 4740"/>
                  <a:gd name="T29" fmla="*/ 1047 h 4737"/>
                  <a:gd name="T30" fmla="*/ 4310 w 4740"/>
                  <a:gd name="T31" fmla="*/ 1547 h 4737"/>
                  <a:gd name="T32" fmla="*/ 3124 w 4740"/>
                  <a:gd name="T33" fmla="*/ 2811 h 4737"/>
                  <a:gd name="T34" fmla="*/ 3163 w 4740"/>
                  <a:gd name="T35" fmla="*/ 2968 h 4737"/>
                  <a:gd name="T36" fmla="*/ 3173 w 4740"/>
                  <a:gd name="T37" fmla="*/ 3212 h 4737"/>
                  <a:gd name="T38" fmla="*/ 3114 w 4740"/>
                  <a:gd name="T39" fmla="*/ 3537 h 4737"/>
                  <a:gd name="T40" fmla="*/ 2945 w 4740"/>
                  <a:gd name="T41" fmla="*/ 3935 h 4737"/>
                  <a:gd name="T42" fmla="*/ 2627 w 4740"/>
                  <a:gd name="T43" fmla="*/ 4399 h 4737"/>
                  <a:gd name="T44" fmla="*/ 2324 w 4740"/>
                  <a:gd name="T45" fmla="*/ 4726 h 4737"/>
                  <a:gd name="T46" fmla="*/ 2220 w 4740"/>
                  <a:gd name="T47" fmla="*/ 4713 h 4737"/>
                  <a:gd name="T48" fmla="*/ 2196 w 4740"/>
                  <a:gd name="T49" fmla="*/ 4632 h 4737"/>
                  <a:gd name="T50" fmla="*/ 2230 w 4740"/>
                  <a:gd name="T51" fmla="*/ 4551 h 4737"/>
                  <a:gd name="T52" fmla="*/ 2302 w 4740"/>
                  <a:gd name="T53" fmla="*/ 4353 h 4737"/>
                  <a:gd name="T54" fmla="*/ 2364 w 4740"/>
                  <a:gd name="T55" fmla="*/ 4076 h 4737"/>
                  <a:gd name="T56" fmla="*/ 2357 w 4740"/>
                  <a:gd name="T57" fmla="*/ 3789 h 4737"/>
                  <a:gd name="T58" fmla="*/ 2069 w 4740"/>
                  <a:gd name="T59" fmla="*/ 3866 h 4737"/>
                  <a:gd name="T60" fmla="*/ 2011 w 4740"/>
                  <a:gd name="T61" fmla="*/ 3893 h 4737"/>
                  <a:gd name="T62" fmla="*/ 1855 w 4740"/>
                  <a:gd name="T63" fmla="*/ 3922 h 4737"/>
                  <a:gd name="T64" fmla="*/ 1610 w 4740"/>
                  <a:gd name="T65" fmla="*/ 3887 h 4737"/>
                  <a:gd name="T66" fmla="*/ 1293 w 4740"/>
                  <a:gd name="T67" fmla="*/ 3712 h 4737"/>
                  <a:gd name="T68" fmla="*/ 976 w 4740"/>
                  <a:gd name="T69" fmla="*/ 3376 h 4737"/>
                  <a:gd name="T70" fmla="*/ 833 w 4740"/>
                  <a:gd name="T71" fmla="*/ 3072 h 4737"/>
                  <a:gd name="T72" fmla="*/ 817 w 4740"/>
                  <a:gd name="T73" fmla="*/ 2843 h 4737"/>
                  <a:gd name="T74" fmla="*/ 852 w 4740"/>
                  <a:gd name="T75" fmla="*/ 2708 h 4737"/>
                  <a:gd name="T76" fmla="*/ 879 w 4740"/>
                  <a:gd name="T77" fmla="*/ 2661 h 4737"/>
                  <a:gd name="T78" fmla="*/ 892 w 4740"/>
                  <a:gd name="T79" fmla="*/ 2371 h 4737"/>
                  <a:gd name="T80" fmla="*/ 601 w 4740"/>
                  <a:gd name="T81" fmla="*/ 2383 h 4737"/>
                  <a:gd name="T82" fmla="*/ 336 w 4740"/>
                  <a:gd name="T83" fmla="*/ 2451 h 4737"/>
                  <a:gd name="T84" fmla="*/ 160 w 4740"/>
                  <a:gd name="T85" fmla="*/ 2519 h 4737"/>
                  <a:gd name="T86" fmla="*/ 82 w 4740"/>
                  <a:gd name="T87" fmla="*/ 2545 h 4737"/>
                  <a:gd name="T88" fmla="*/ 16 w 4740"/>
                  <a:gd name="T89" fmla="*/ 2507 h 4737"/>
                  <a:gd name="T90" fmla="*/ 25 w 4740"/>
                  <a:gd name="T91" fmla="*/ 2395 h 4737"/>
                  <a:gd name="T92" fmla="*/ 528 w 4740"/>
                  <a:gd name="T93" fmla="*/ 1966 h 4737"/>
                  <a:gd name="T94" fmla="*/ 967 w 4740"/>
                  <a:gd name="T95" fmla="*/ 1711 h 4737"/>
                  <a:gd name="T96" fmla="*/ 1338 w 4740"/>
                  <a:gd name="T97" fmla="*/ 1591 h 4737"/>
                  <a:gd name="T98" fmla="*/ 1632 w 4740"/>
                  <a:gd name="T99" fmla="*/ 1564 h 4737"/>
                  <a:gd name="T100" fmla="*/ 1844 w 4740"/>
                  <a:gd name="T101" fmla="*/ 1590 h 4737"/>
                  <a:gd name="T102" fmla="*/ 2905 w 4740"/>
                  <a:gd name="T103" fmla="*/ 642 h 4737"/>
                  <a:gd name="T104" fmla="*/ 3392 w 4740"/>
                  <a:gd name="T105" fmla="*/ 318 h 4737"/>
                  <a:gd name="T106" fmla="*/ 3887 w 4740"/>
                  <a:gd name="T107" fmla="*/ 126 h 4737"/>
                  <a:gd name="T108" fmla="*/ 4312 w 4740"/>
                  <a:gd name="T109" fmla="*/ 33 h 4737"/>
                  <a:gd name="T110" fmla="*/ 4589 w 4740"/>
                  <a:gd name="T111" fmla="*/ 2 h 4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740" h="4737">
                    <a:moveTo>
                      <a:pt x="3294" y="985"/>
                    </a:moveTo>
                    <a:lnTo>
                      <a:pt x="3236" y="985"/>
                    </a:lnTo>
                    <a:lnTo>
                      <a:pt x="3179" y="992"/>
                    </a:lnTo>
                    <a:lnTo>
                      <a:pt x="3123" y="1005"/>
                    </a:lnTo>
                    <a:lnTo>
                      <a:pt x="3068" y="1025"/>
                    </a:lnTo>
                    <a:lnTo>
                      <a:pt x="3014" y="1053"/>
                    </a:lnTo>
                    <a:lnTo>
                      <a:pt x="2965" y="1087"/>
                    </a:lnTo>
                    <a:lnTo>
                      <a:pt x="2919" y="1127"/>
                    </a:lnTo>
                    <a:lnTo>
                      <a:pt x="2877" y="1174"/>
                    </a:lnTo>
                    <a:lnTo>
                      <a:pt x="2844" y="1224"/>
                    </a:lnTo>
                    <a:lnTo>
                      <a:pt x="2817" y="1276"/>
                    </a:lnTo>
                    <a:lnTo>
                      <a:pt x="2797" y="1331"/>
                    </a:lnTo>
                    <a:lnTo>
                      <a:pt x="2782" y="1388"/>
                    </a:lnTo>
                    <a:lnTo>
                      <a:pt x="2777" y="1444"/>
                    </a:lnTo>
                    <a:lnTo>
                      <a:pt x="2777" y="1503"/>
                    </a:lnTo>
                    <a:lnTo>
                      <a:pt x="2782" y="1561"/>
                    </a:lnTo>
                    <a:lnTo>
                      <a:pt x="2797" y="1617"/>
                    </a:lnTo>
                    <a:lnTo>
                      <a:pt x="2817" y="1672"/>
                    </a:lnTo>
                    <a:lnTo>
                      <a:pt x="2844" y="1724"/>
                    </a:lnTo>
                    <a:lnTo>
                      <a:pt x="2877" y="1774"/>
                    </a:lnTo>
                    <a:lnTo>
                      <a:pt x="2919" y="1820"/>
                    </a:lnTo>
                    <a:lnTo>
                      <a:pt x="2965" y="1861"/>
                    </a:lnTo>
                    <a:lnTo>
                      <a:pt x="3014" y="1895"/>
                    </a:lnTo>
                    <a:lnTo>
                      <a:pt x="3068" y="1923"/>
                    </a:lnTo>
                    <a:lnTo>
                      <a:pt x="3123" y="1943"/>
                    </a:lnTo>
                    <a:lnTo>
                      <a:pt x="3179" y="1956"/>
                    </a:lnTo>
                    <a:lnTo>
                      <a:pt x="3236" y="1963"/>
                    </a:lnTo>
                    <a:lnTo>
                      <a:pt x="3294" y="1963"/>
                    </a:lnTo>
                    <a:lnTo>
                      <a:pt x="3352" y="1956"/>
                    </a:lnTo>
                    <a:lnTo>
                      <a:pt x="3408" y="1943"/>
                    </a:lnTo>
                    <a:lnTo>
                      <a:pt x="3463" y="1923"/>
                    </a:lnTo>
                    <a:lnTo>
                      <a:pt x="3516" y="1895"/>
                    </a:lnTo>
                    <a:lnTo>
                      <a:pt x="3565" y="1861"/>
                    </a:lnTo>
                    <a:lnTo>
                      <a:pt x="3611" y="1820"/>
                    </a:lnTo>
                    <a:lnTo>
                      <a:pt x="3653" y="1774"/>
                    </a:lnTo>
                    <a:lnTo>
                      <a:pt x="3686" y="1724"/>
                    </a:lnTo>
                    <a:lnTo>
                      <a:pt x="3714" y="1672"/>
                    </a:lnTo>
                    <a:lnTo>
                      <a:pt x="3734" y="1617"/>
                    </a:lnTo>
                    <a:lnTo>
                      <a:pt x="3748" y="1560"/>
                    </a:lnTo>
                    <a:lnTo>
                      <a:pt x="3754" y="1503"/>
                    </a:lnTo>
                    <a:lnTo>
                      <a:pt x="3754" y="1444"/>
                    </a:lnTo>
                    <a:lnTo>
                      <a:pt x="3748" y="1388"/>
                    </a:lnTo>
                    <a:lnTo>
                      <a:pt x="3734" y="1331"/>
                    </a:lnTo>
                    <a:lnTo>
                      <a:pt x="3714" y="1276"/>
                    </a:lnTo>
                    <a:lnTo>
                      <a:pt x="3686" y="1224"/>
                    </a:lnTo>
                    <a:lnTo>
                      <a:pt x="3653" y="1174"/>
                    </a:lnTo>
                    <a:lnTo>
                      <a:pt x="3611" y="1127"/>
                    </a:lnTo>
                    <a:lnTo>
                      <a:pt x="3565" y="1087"/>
                    </a:lnTo>
                    <a:lnTo>
                      <a:pt x="3516" y="1053"/>
                    </a:lnTo>
                    <a:lnTo>
                      <a:pt x="3463" y="1025"/>
                    </a:lnTo>
                    <a:lnTo>
                      <a:pt x="3408" y="1005"/>
                    </a:lnTo>
                    <a:lnTo>
                      <a:pt x="3352" y="992"/>
                    </a:lnTo>
                    <a:lnTo>
                      <a:pt x="3294" y="985"/>
                    </a:lnTo>
                    <a:close/>
                    <a:moveTo>
                      <a:pt x="4652" y="0"/>
                    </a:moveTo>
                    <a:lnTo>
                      <a:pt x="4675" y="2"/>
                    </a:lnTo>
                    <a:lnTo>
                      <a:pt x="4697" y="11"/>
                    </a:lnTo>
                    <a:lnTo>
                      <a:pt x="4715" y="25"/>
                    </a:lnTo>
                    <a:lnTo>
                      <a:pt x="4728" y="44"/>
                    </a:lnTo>
                    <a:lnTo>
                      <a:pt x="4737" y="64"/>
                    </a:lnTo>
                    <a:lnTo>
                      <a:pt x="4740" y="89"/>
                    </a:lnTo>
                    <a:lnTo>
                      <a:pt x="4740" y="99"/>
                    </a:lnTo>
                    <a:lnTo>
                      <a:pt x="4740" y="121"/>
                    </a:lnTo>
                    <a:lnTo>
                      <a:pt x="4737" y="151"/>
                    </a:lnTo>
                    <a:lnTo>
                      <a:pt x="4736" y="191"/>
                    </a:lnTo>
                    <a:lnTo>
                      <a:pt x="4731" y="240"/>
                    </a:lnTo>
                    <a:lnTo>
                      <a:pt x="4726" y="296"/>
                    </a:lnTo>
                    <a:lnTo>
                      <a:pt x="4717" y="358"/>
                    </a:lnTo>
                    <a:lnTo>
                      <a:pt x="4707" y="429"/>
                    </a:lnTo>
                    <a:lnTo>
                      <a:pt x="4695" y="504"/>
                    </a:lnTo>
                    <a:lnTo>
                      <a:pt x="4679" y="584"/>
                    </a:lnTo>
                    <a:lnTo>
                      <a:pt x="4661" y="671"/>
                    </a:lnTo>
                    <a:lnTo>
                      <a:pt x="4639" y="760"/>
                    </a:lnTo>
                    <a:lnTo>
                      <a:pt x="4615" y="852"/>
                    </a:lnTo>
                    <a:lnTo>
                      <a:pt x="4584" y="949"/>
                    </a:lnTo>
                    <a:lnTo>
                      <a:pt x="4551" y="1047"/>
                    </a:lnTo>
                    <a:lnTo>
                      <a:pt x="4514" y="1146"/>
                    </a:lnTo>
                    <a:lnTo>
                      <a:pt x="4470" y="1247"/>
                    </a:lnTo>
                    <a:lnTo>
                      <a:pt x="4423" y="1346"/>
                    </a:lnTo>
                    <a:lnTo>
                      <a:pt x="4370" y="1447"/>
                    </a:lnTo>
                    <a:lnTo>
                      <a:pt x="4310" y="1547"/>
                    </a:lnTo>
                    <a:lnTo>
                      <a:pt x="4246" y="1645"/>
                    </a:lnTo>
                    <a:lnTo>
                      <a:pt x="4175" y="1741"/>
                    </a:lnTo>
                    <a:lnTo>
                      <a:pt x="4097" y="1833"/>
                    </a:lnTo>
                    <a:lnTo>
                      <a:pt x="4013" y="1923"/>
                    </a:lnTo>
                    <a:lnTo>
                      <a:pt x="3124" y="2811"/>
                    </a:lnTo>
                    <a:lnTo>
                      <a:pt x="3133" y="2834"/>
                    </a:lnTo>
                    <a:lnTo>
                      <a:pt x="3140" y="2863"/>
                    </a:lnTo>
                    <a:lnTo>
                      <a:pt x="3148" y="2893"/>
                    </a:lnTo>
                    <a:lnTo>
                      <a:pt x="3156" y="2929"/>
                    </a:lnTo>
                    <a:lnTo>
                      <a:pt x="3163" y="2968"/>
                    </a:lnTo>
                    <a:lnTo>
                      <a:pt x="3169" y="3010"/>
                    </a:lnTo>
                    <a:lnTo>
                      <a:pt x="3172" y="3055"/>
                    </a:lnTo>
                    <a:lnTo>
                      <a:pt x="3174" y="3104"/>
                    </a:lnTo>
                    <a:lnTo>
                      <a:pt x="3174" y="3157"/>
                    </a:lnTo>
                    <a:lnTo>
                      <a:pt x="3173" y="3212"/>
                    </a:lnTo>
                    <a:lnTo>
                      <a:pt x="3167" y="3271"/>
                    </a:lnTo>
                    <a:lnTo>
                      <a:pt x="3160" y="3333"/>
                    </a:lnTo>
                    <a:lnTo>
                      <a:pt x="3148" y="3398"/>
                    </a:lnTo>
                    <a:lnTo>
                      <a:pt x="3133" y="3465"/>
                    </a:lnTo>
                    <a:lnTo>
                      <a:pt x="3114" y="3537"/>
                    </a:lnTo>
                    <a:lnTo>
                      <a:pt x="3089" y="3611"/>
                    </a:lnTo>
                    <a:lnTo>
                      <a:pt x="3062" y="3687"/>
                    </a:lnTo>
                    <a:lnTo>
                      <a:pt x="3029" y="3768"/>
                    </a:lnTo>
                    <a:lnTo>
                      <a:pt x="2990" y="3850"/>
                    </a:lnTo>
                    <a:lnTo>
                      <a:pt x="2945" y="3935"/>
                    </a:lnTo>
                    <a:lnTo>
                      <a:pt x="2895" y="4023"/>
                    </a:lnTo>
                    <a:lnTo>
                      <a:pt x="2839" y="4113"/>
                    </a:lnTo>
                    <a:lnTo>
                      <a:pt x="2775" y="4206"/>
                    </a:lnTo>
                    <a:lnTo>
                      <a:pt x="2704" y="4301"/>
                    </a:lnTo>
                    <a:lnTo>
                      <a:pt x="2627" y="4399"/>
                    </a:lnTo>
                    <a:lnTo>
                      <a:pt x="2542" y="4499"/>
                    </a:lnTo>
                    <a:lnTo>
                      <a:pt x="2449" y="4602"/>
                    </a:lnTo>
                    <a:lnTo>
                      <a:pt x="2347" y="4707"/>
                    </a:lnTo>
                    <a:lnTo>
                      <a:pt x="2343" y="4711"/>
                    </a:lnTo>
                    <a:lnTo>
                      <a:pt x="2324" y="4726"/>
                    </a:lnTo>
                    <a:lnTo>
                      <a:pt x="2304" y="4734"/>
                    </a:lnTo>
                    <a:lnTo>
                      <a:pt x="2282" y="4737"/>
                    </a:lnTo>
                    <a:lnTo>
                      <a:pt x="2260" y="4734"/>
                    </a:lnTo>
                    <a:lnTo>
                      <a:pt x="2239" y="4727"/>
                    </a:lnTo>
                    <a:lnTo>
                      <a:pt x="2220" y="4713"/>
                    </a:lnTo>
                    <a:lnTo>
                      <a:pt x="2219" y="4711"/>
                    </a:lnTo>
                    <a:lnTo>
                      <a:pt x="2206" y="4694"/>
                    </a:lnTo>
                    <a:lnTo>
                      <a:pt x="2197" y="4675"/>
                    </a:lnTo>
                    <a:lnTo>
                      <a:pt x="2194" y="4654"/>
                    </a:lnTo>
                    <a:lnTo>
                      <a:pt x="2196" y="4632"/>
                    </a:lnTo>
                    <a:lnTo>
                      <a:pt x="2203" y="4612"/>
                    </a:lnTo>
                    <a:lnTo>
                      <a:pt x="2204" y="4606"/>
                    </a:lnTo>
                    <a:lnTo>
                      <a:pt x="2210" y="4595"/>
                    </a:lnTo>
                    <a:lnTo>
                      <a:pt x="2219" y="4576"/>
                    </a:lnTo>
                    <a:lnTo>
                      <a:pt x="2230" y="4551"/>
                    </a:lnTo>
                    <a:lnTo>
                      <a:pt x="2242" y="4521"/>
                    </a:lnTo>
                    <a:lnTo>
                      <a:pt x="2256" y="4485"/>
                    </a:lnTo>
                    <a:lnTo>
                      <a:pt x="2271" y="4445"/>
                    </a:lnTo>
                    <a:lnTo>
                      <a:pt x="2286" y="4400"/>
                    </a:lnTo>
                    <a:lnTo>
                      <a:pt x="2302" y="4353"/>
                    </a:lnTo>
                    <a:lnTo>
                      <a:pt x="2317" y="4301"/>
                    </a:lnTo>
                    <a:lnTo>
                      <a:pt x="2331" y="4247"/>
                    </a:lnTo>
                    <a:lnTo>
                      <a:pt x="2344" y="4193"/>
                    </a:lnTo>
                    <a:lnTo>
                      <a:pt x="2356" y="4135"/>
                    </a:lnTo>
                    <a:lnTo>
                      <a:pt x="2364" y="4076"/>
                    </a:lnTo>
                    <a:lnTo>
                      <a:pt x="2370" y="4018"/>
                    </a:lnTo>
                    <a:lnTo>
                      <a:pt x="2373" y="3959"/>
                    </a:lnTo>
                    <a:lnTo>
                      <a:pt x="2371" y="3902"/>
                    </a:lnTo>
                    <a:lnTo>
                      <a:pt x="2367" y="3844"/>
                    </a:lnTo>
                    <a:lnTo>
                      <a:pt x="2357" y="3789"/>
                    </a:lnTo>
                    <a:lnTo>
                      <a:pt x="2343" y="3736"/>
                    </a:lnTo>
                    <a:lnTo>
                      <a:pt x="2322" y="3686"/>
                    </a:lnTo>
                    <a:lnTo>
                      <a:pt x="2296" y="3638"/>
                    </a:lnTo>
                    <a:lnTo>
                      <a:pt x="2077" y="3857"/>
                    </a:lnTo>
                    <a:lnTo>
                      <a:pt x="2069" y="3866"/>
                    </a:lnTo>
                    <a:lnTo>
                      <a:pt x="2059" y="3871"/>
                    </a:lnTo>
                    <a:lnTo>
                      <a:pt x="2054" y="3874"/>
                    </a:lnTo>
                    <a:lnTo>
                      <a:pt x="2044" y="3879"/>
                    </a:lnTo>
                    <a:lnTo>
                      <a:pt x="2030" y="3884"/>
                    </a:lnTo>
                    <a:lnTo>
                      <a:pt x="2011" y="3893"/>
                    </a:lnTo>
                    <a:lnTo>
                      <a:pt x="1988" y="3900"/>
                    </a:lnTo>
                    <a:lnTo>
                      <a:pt x="1961" y="3907"/>
                    </a:lnTo>
                    <a:lnTo>
                      <a:pt x="1930" y="3915"/>
                    </a:lnTo>
                    <a:lnTo>
                      <a:pt x="1894" y="3919"/>
                    </a:lnTo>
                    <a:lnTo>
                      <a:pt x="1855" y="3922"/>
                    </a:lnTo>
                    <a:lnTo>
                      <a:pt x="1812" y="3923"/>
                    </a:lnTo>
                    <a:lnTo>
                      <a:pt x="1767" y="3920"/>
                    </a:lnTo>
                    <a:lnTo>
                      <a:pt x="1717" y="3915"/>
                    </a:lnTo>
                    <a:lnTo>
                      <a:pt x="1665" y="3903"/>
                    </a:lnTo>
                    <a:lnTo>
                      <a:pt x="1610" y="3887"/>
                    </a:lnTo>
                    <a:lnTo>
                      <a:pt x="1551" y="3866"/>
                    </a:lnTo>
                    <a:lnTo>
                      <a:pt x="1491" y="3838"/>
                    </a:lnTo>
                    <a:lnTo>
                      <a:pt x="1427" y="3804"/>
                    </a:lnTo>
                    <a:lnTo>
                      <a:pt x="1361" y="3762"/>
                    </a:lnTo>
                    <a:lnTo>
                      <a:pt x="1293" y="3712"/>
                    </a:lnTo>
                    <a:lnTo>
                      <a:pt x="1224" y="3653"/>
                    </a:lnTo>
                    <a:lnTo>
                      <a:pt x="1152" y="3585"/>
                    </a:lnTo>
                    <a:lnTo>
                      <a:pt x="1084" y="3513"/>
                    </a:lnTo>
                    <a:lnTo>
                      <a:pt x="1025" y="3444"/>
                    </a:lnTo>
                    <a:lnTo>
                      <a:pt x="976" y="3376"/>
                    </a:lnTo>
                    <a:lnTo>
                      <a:pt x="934" y="3310"/>
                    </a:lnTo>
                    <a:lnTo>
                      <a:pt x="900" y="3246"/>
                    </a:lnTo>
                    <a:lnTo>
                      <a:pt x="871" y="3186"/>
                    </a:lnTo>
                    <a:lnTo>
                      <a:pt x="849" y="3128"/>
                    </a:lnTo>
                    <a:lnTo>
                      <a:pt x="833" y="3072"/>
                    </a:lnTo>
                    <a:lnTo>
                      <a:pt x="823" y="3020"/>
                    </a:lnTo>
                    <a:lnTo>
                      <a:pt x="816" y="2971"/>
                    </a:lnTo>
                    <a:lnTo>
                      <a:pt x="813" y="2925"/>
                    </a:lnTo>
                    <a:lnTo>
                      <a:pt x="815" y="2882"/>
                    </a:lnTo>
                    <a:lnTo>
                      <a:pt x="817" y="2843"/>
                    </a:lnTo>
                    <a:lnTo>
                      <a:pt x="823" y="2808"/>
                    </a:lnTo>
                    <a:lnTo>
                      <a:pt x="829" y="2777"/>
                    </a:lnTo>
                    <a:lnTo>
                      <a:pt x="836" y="2749"/>
                    </a:lnTo>
                    <a:lnTo>
                      <a:pt x="845" y="2726"/>
                    </a:lnTo>
                    <a:lnTo>
                      <a:pt x="852" y="2708"/>
                    </a:lnTo>
                    <a:lnTo>
                      <a:pt x="858" y="2693"/>
                    </a:lnTo>
                    <a:lnTo>
                      <a:pt x="864" y="2683"/>
                    </a:lnTo>
                    <a:lnTo>
                      <a:pt x="865" y="2679"/>
                    </a:lnTo>
                    <a:lnTo>
                      <a:pt x="872" y="2670"/>
                    </a:lnTo>
                    <a:lnTo>
                      <a:pt x="879" y="2661"/>
                    </a:lnTo>
                    <a:lnTo>
                      <a:pt x="1100" y="2441"/>
                    </a:lnTo>
                    <a:lnTo>
                      <a:pt x="1052" y="2415"/>
                    </a:lnTo>
                    <a:lnTo>
                      <a:pt x="1000" y="2395"/>
                    </a:lnTo>
                    <a:lnTo>
                      <a:pt x="947" y="2381"/>
                    </a:lnTo>
                    <a:lnTo>
                      <a:pt x="892" y="2371"/>
                    </a:lnTo>
                    <a:lnTo>
                      <a:pt x="836" y="2366"/>
                    </a:lnTo>
                    <a:lnTo>
                      <a:pt x="777" y="2365"/>
                    </a:lnTo>
                    <a:lnTo>
                      <a:pt x="719" y="2368"/>
                    </a:lnTo>
                    <a:lnTo>
                      <a:pt x="660" y="2373"/>
                    </a:lnTo>
                    <a:lnTo>
                      <a:pt x="601" y="2383"/>
                    </a:lnTo>
                    <a:lnTo>
                      <a:pt x="545" y="2394"/>
                    </a:lnTo>
                    <a:lnTo>
                      <a:pt x="489" y="2407"/>
                    </a:lnTo>
                    <a:lnTo>
                      <a:pt x="435" y="2421"/>
                    </a:lnTo>
                    <a:lnTo>
                      <a:pt x="385" y="2435"/>
                    </a:lnTo>
                    <a:lnTo>
                      <a:pt x="336" y="2451"/>
                    </a:lnTo>
                    <a:lnTo>
                      <a:pt x="291" y="2467"/>
                    </a:lnTo>
                    <a:lnTo>
                      <a:pt x="251" y="2481"/>
                    </a:lnTo>
                    <a:lnTo>
                      <a:pt x="216" y="2496"/>
                    </a:lnTo>
                    <a:lnTo>
                      <a:pt x="186" y="2509"/>
                    </a:lnTo>
                    <a:lnTo>
                      <a:pt x="160" y="2519"/>
                    </a:lnTo>
                    <a:lnTo>
                      <a:pt x="141" y="2528"/>
                    </a:lnTo>
                    <a:lnTo>
                      <a:pt x="130" y="2533"/>
                    </a:lnTo>
                    <a:lnTo>
                      <a:pt x="125" y="2535"/>
                    </a:lnTo>
                    <a:lnTo>
                      <a:pt x="104" y="2542"/>
                    </a:lnTo>
                    <a:lnTo>
                      <a:pt x="82" y="2545"/>
                    </a:lnTo>
                    <a:lnTo>
                      <a:pt x="62" y="2540"/>
                    </a:lnTo>
                    <a:lnTo>
                      <a:pt x="42" y="2532"/>
                    </a:lnTo>
                    <a:lnTo>
                      <a:pt x="25" y="2519"/>
                    </a:lnTo>
                    <a:lnTo>
                      <a:pt x="20" y="2513"/>
                    </a:lnTo>
                    <a:lnTo>
                      <a:pt x="16" y="2507"/>
                    </a:lnTo>
                    <a:lnTo>
                      <a:pt x="4" y="2486"/>
                    </a:lnTo>
                    <a:lnTo>
                      <a:pt x="0" y="2461"/>
                    </a:lnTo>
                    <a:lnTo>
                      <a:pt x="1" y="2438"/>
                    </a:lnTo>
                    <a:lnTo>
                      <a:pt x="10" y="2415"/>
                    </a:lnTo>
                    <a:lnTo>
                      <a:pt x="25" y="2395"/>
                    </a:lnTo>
                    <a:lnTo>
                      <a:pt x="130" y="2294"/>
                    </a:lnTo>
                    <a:lnTo>
                      <a:pt x="232" y="2201"/>
                    </a:lnTo>
                    <a:lnTo>
                      <a:pt x="333" y="2114"/>
                    </a:lnTo>
                    <a:lnTo>
                      <a:pt x="431" y="2036"/>
                    </a:lnTo>
                    <a:lnTo>
                      <a:pt x="528" y="1966"/>
                    </a:lnTo>
                    <a:lnTo>
                      <a:pt x="620" y="1902"/>
                    </a:lnTo>
                    <a:lnTo>
                      <a:pt x="711" y="1845"/>
                    </a:lnTo>
                    <a:lnTo>
                      <a:pt x="799" y="1794"/>
                    </a:lnTo>
                    <a:lnTo>
                      <a:pt x="885" y="1750"/>
                    </a:lnTo>
                    <a:lnTo>
                      <a:pt x="967" y="1711"/>
                    </a:lnTo>
                    <a:lnTo>
                      <a:pt x="1047" y="1678"/>
                    </a:lnTo>
                    <a:lnTo>
                      <a:pt x="1124" y="1649"/>
                    </a:lnTo>
                    <a:lnTo>
                      <a:pt x="1198" y="1626"/>
                    </a:lnTo>
                    <a:lnTo>
                      <a:pt x="1270" y="1606"/>
                    </a:lnTo>
                    <a:lnTo>
                      <a:pt x="1338" y="1591"/>
                    </a:lnTo>
                    <a:lnTo>
                      <a:pt x="1404" y="1580"/>
                    </a:lnTo>
                    <a:lnTo>
                      <a:pt x="1466" y="1571"/>
                    </a:lnTo>
                    <a:lnTo>
                      <a:pt x="1524" y="1567"/>
                    </a:lnTo>
                    <a:lnTo>
                      <a:pt x="1580" y="1564"/>
                    </a:lnTo>
                    <a:lnTo>
                      <a:pt x="1632" y="1564"/>
                    </a:lnTo>
                    <a:lnTo>
                      <a:pt x="1682" y="1567"/>
                    </a:lnTo>
                    <a:lnTo>
                      <a:pt x="1727" y="1571"/>
                    </a:lnTo>
                    <a:lnTo>
                      <a:pt x="1769" y="1577"/>
                    </a:lnTo>
                    <a:lnTo>
                      <a:pt x="1808" y="1583"/>
                    </a:lnTo>
                    <a:lnTo>
                      <a:pt x="1844" y="1590"/>
                    </a:lnTo>
                    <a:lnTo>
                      <a:pt x="1874" y="1598"/>
                    </a:lnTo>
                    <a:lnTo>
                      <a:pt x="1903" y="1607"/>
                    </a:lnTo>
                    <a:lnTo>
                      <a:pt x="1926" y="1614"/>
                    </a:lnTo>
                    <a:lnTo>
                      <a:pt x="2815" y="726"/>
                    </a:lnTo>
                    <a:lnTo>
                      <a:pt x="2905" y="642"/>
                    </a:lnTo>
                    <a:lnTo>
                      <a:pt x="2999" y="564"/>
                    </a:lnTo>
                    <a:lnTo>
                      <a:pt x="3094" y="494"/>
                    </a:lnTo>
                    <a:lnTo>
                      <a:pt x="3192" y="429"/>
                    </a:lnTo>
                    <a:lnTo>
                      <a:pt x="3291" y="370"/>
                    </a:lnTo>
                    <a:lnTo>
                      <a:pt x="3392" y="318"/>
                    </a:lnTo>
                    <a:lnTo>
                      <a:pt x="3493" y="269"/>
                    </a:lnTo>
                    <a:lnTo>
                      <a:pt x="3592" y="227"/>
                    </a:lnTo>
                    <a:lnTo>
                      <a:pt x="3692" y="188"/>
                    </a:lnTo>
                    <a:lnTo>
                      <a:pt x="3790" y="155"/>
                    </a:lnTo>
                    <a:lnTo>
                      <a:pt x="3887" y="126"/>
                    </a:lnTo>
                    <a:lnTo>
                      <a:pt x="3979" y="100"/>
                    </a:lnTo>
                    <a:lnTo>
                      <a:pt x="4070" y="79"/>
                    </a:lnTo>
                    <a:lnTo>
                      <a:pt x="4155" y="60"/>
                    </a:lnTo>
                    <a:lnTo>
                      <a:pt x="4235" y="46"/>
                    </a:lnTo>
                    <a:lnTo>
                      <a:pt x="4312" y="33"/>
                    </a:lnTo>
                    <a:lnTo>
                      <a:pt x="4381" y="23"/>
                    </a:lnTo>
                    <a:lnTo>
                      <a:pt x="4444" y="15"/>
                    </a:lnTo>
                    <a:lnTo>
                      <a:pt x="4501" y="10"/>
                    </a:lnTo>
                    <a:lnTo>
                      <a:pt x="4548" y="5"/>
                    </a:lnTo>
                    <a:lnTo>
                      <a:pt x="4589" y="2"/>
                    </a:lnTo>
                    <a:lnTo>
                      <a:pt x="4619" y="1"/>
                    </a:lnTo>
                    <a:lnTo>
                      <a:pt x="4641" y="0"/>
                    </a:lnTo>
                    <a:lnTo>
                      <a:pt x="4652" y="0"/>
                    </a:lnTo>
                    <a:close/>
                  </a:path>
                </a:pathLst>
              </a:custGeom>
              <a:grpFill/>
              <a:ln w="0">
                <a:noFill/>
                <a:prstDash val="solid"/>
                <a:round/>
              </a:ln>
            </p:spPr>
            <p:txBody>
              <a:bodyPr wrap="square" lIns="91440" tIns="45720" rIns="91440" bIns="45720" anchor="ctr">
                <a:noAutofit/>
              </a:bodyPr>
              <a:lstStyle/>
              <a:p>
                <a:pPr algn="ctr"/>
                <a:endParaRPr>
                  <a:latin typeface="思源黑体 CN ExtraLight" panose="020B0200000000000000" pitchFamily="34" charset="-122"/>
                  <a:ea typeface="思源黑体 CN ExtraLight" panose="020B0200000000000000" pitchFamily="34" charset="-122"/>
                </a:endParaRPr>
              </a:p>
            </p:txBody>
          </p:sp>
        </p:grpSp>
        <p:grpSp>
          <p:nvGrpSpPr>
            <p:cNvPr id="85" name="íšḻîdè">
              <a:extLst>
                <a:ext uri="{FF2B5EF4-FFF2-40B4-BE49-F238E27FC236}">
                  <a16:creationId xmlns:a16="http://schemas.microsoft.com/office/drawing/2014/main" id="{E139B69B-D9D1-7A10-D3F1-3A74CF74C991}"/>
                </a:ext>
              </a:extLst>
            </p:cNvPr>
            <p:cNvGrpSpPr/>
            <p:nvPr/>
          </p:nvGrpSpPr>
          <p:grpSpPr>
            <a:xfrm>
              <a:off x="7274968" y="2823587"/>
              <a:ext cx="431218" cy="431218"/>
              <a:chOff x="5896922" y="2446236"/>
              <a:chExt cx="431218" cy="431218"/>
            </a:xfrm>
            <a:grpFill/>
          </p:grpSpPr>
          <p:sp>
            <p:nvSpPr>
              <p:cNvPr id="86" name="íŝľïḑé">
                <a:extLst>
                  <a:ext uri="{FF2B5EF4-FFF2-40B4-BE49-F238E27FC236}">
                    <a16:creationId xmlns:a16="http://schemas.microsoft.com/office/drawing/2014/main" id="{47CBF02E-E053-6554-6C45-906DCB0D3644}"/>
                  </a:ext>
                </a:extLst>
              </p:cNvPr>
              <p:cNvSpPr/>
              <p:nvPr/>
            </p:nvSpPr>
            <p:spPr>
              <a:xfrm>
                <a:off x="5896922" y="2446236"/>
                <a:ext cx="431218" cy="431218"/>
              </a:xfrm>
              <a:prstGeom prst="ellipse">
                <a:avLst/>
              </a:prstGeom>
              <a:grpFill/>
              <a:ln w="28575" algn="ctr">
                <a:noFill/>
                <a:round/>
              </a:ln>
            </p:spPr>
            <p:txBody>
              <a:bodyPr wrap="square" lIns="91440" tIns="45720" rIns="91440" bIns="45720" anchor="ctr">
                <a:noAutofit/>
              </a:bodyPr>
              <a:lstStyle/>
              <a:p>
                <a:pPr algn="ctr" defTabSz="914400" eaLnBrk="0" fontAlgn="base" hangingPunct="0">
                  <a:spcBef>
                    <a:spcPct val="0"/>
                  </a:spcBef>
                  <a:spcAft>
                    <a:spcPct val="0"/>
                  </a:spcAft>
                </a:pPr>
                <a:endParaRPr sz="1400" b="1" kern="0">
                  <a:solidFill>
                    <a:schemeClr val="tx2"/>
                  </a:solidFill>
                  <a:latin typeface="思源黑体 CN ExtraLight" panose="020B0200000000000000" pitchFamily="34" charset="-122"/>
                  <a:ea typeface="思源黑体 CN ExtraLight" panose="020B0200000000000000" pitchFamily="34" charset="-122"/>
                </a:endParaRPr>
              </a:p>
            </p:txBody>
          </p:sp>
          <p:sp>
            <p:nvSpPr>
              <p:cNvPr id="87" name="ïsļîḍé">
                <a:extLst>
                  <a:ext uri="{FF2B5EF4-FFF2-40B4-BE49-F238E27FC236}">
                    <a16:creationId xmlns:a16="http://schemas.microsoft.com/office/drawing/2014/main" id="{7BAB4873-D79C-CC44-70BC-582E68D27121}"/>
                  </a:ext>
                </a:extLst>
              </p:cNvPr>
              <p:cNvSpPr/>
              <p:nvPr/>
            </p:nvSpPr>
            <p:spPr bwMode="auto">
              <a:xfrm>
                <a:off x="5989786" y="2551674"/>
                <a:ext cx="220431" cy="220338"/>
              </a:xfrm>
              <a:custGeom>
                <a:avLst/>
                <a:gdLst>
                  <a:gd name="T0" fmla="*/ 3068 w 4740"/>
                  <a:gd name="T1" fmla="*/ 1025 h 4737"/>
                  <a:gd name="T2" fmla="*/ 2844 w 4740"/>
                  <a:gd name="T3" fmla="*/ 1224 h 4737"/>
                  <a:gd name="T4" fmla="*/ 2777 w 4740"/>
                  <a:gd name="T5" fmla="*/ 1503 h 4737"/>
                  <a:gd name="T6" fmla="*/ 2877 w 4740"/>
                  <a:gd name="T7" fmla="*/ 1774 h 4737"/>
                  <a:gd name="T8" fmla="*/ 3123 w 4740"/>
                  <a:gd name="T9" fmla="*/ 1943 h 4737"/>
                  <a:gd name="T10" fmla="*/ 3408 w 4740"/>
                  <a:gd name="T11" fmla="*/ 1943 h 4737"/>
                  <a:gd name="T12" fmla="*/ 3653 w 4740"/>
                  <a:gd name="T13" fmla="*/ 1774 h 4737"/>
                  <a:gd name="T14" fmla="*/ 3754 w 4740"/>
                  <a:gd name="T15" fmla="*/ 1503 h 4737"/>
                  <a:gd name="T16" fmla="*/ 3686 w 4740"/>
                  <a:gd name="T17" fmla="*/ 1224 h 4737"/>
                  <a:gd name="T18" fmla="*/ 3463 w 4740"/>
                  <a:gd name="T19" fmla="*/ 1025 h 4737"/>
                  <a:gd name="T20" fmla="*/ 4675 w 4740"/>
                  <a:gd name="T21" fmla="*/ 2 h 4737"/>
                  <a:gd name="T22" fmla="*/ 4740 w 4740"/>
                  <a:gd name="T23" fmla="*/ 89 h 4737"/>
                  <a:gd name="T24" fmla="*/ 4731 w 4740"/>
                  <a:gd name="T25" fmla="*/ 240 h 4737"/>
                  <a:gd name="T26" fmla="*/ 4679 w 4740"/>
                  <a:gd name="T27" fmla="*/ 584 h 4737"/>
                  <a:gd name="T28" fmla="*/ 4551 w 4740"/>
                  <a:gd name="T29" fmla="*/ 1047 h 4737"/>
                  <a:gd name="T30" fmla="*/ 4310 w 4740"/>
                  <a:gd name="T31" fmla="*/ 1547 h 4737"/>
                  <a:gd name="T32" fmla="*/ 3124 w 4740"/>
                  <a:gd name="T33" fmla="*/ 2811 h 4737"/>
                  <a:gd name="T34" fmla="*/ 3163 w 4740"/>
                  <a:gd name="T35" fmla="*/ 2968 h 4737"/>
                  <a:gd name="T36" fmla="*/ 3173 w 4740"/>
                  <a:gd name="T37" fmla="*/ 3212 h 4737"/>
                  <a:gd name="T38" fmla="*/ 3114 w 4740"/>
                  <a:gd name="T39" fmla="*/ 3537 h 4737"/>
                  <a:gd name="T40" fmla="*/ 2945 w 4740"/>
                  <a:gd name="T41" fmla="*/ 3935 h 4737"/>
                  <a:gd name="T42" fmla="*/ 2627 w 4740"/>
                  <a:gd name="T43" fmla="*/ 4399 h 4737"/>
                  <a:gd name="T44" fmla="*/ 2324 w 4740"/>
                  <a:gd name="T45" fmla="*/ 4726 h 4737"/>
                  <a:gd name="T46" fmla="*/ 2220 w 4740"/>
                  <a:gd name="T47" fmla="*/ 4713 h 4737"/>
                  <a:gd name="T48" fmla="*/ 2196 w 4740"/>
                  <a:gd name="T49" fmla="*/ 4632 h 4737"/>
                  <a:gd name="T50" fmla="*/ 2230 w 4740"/>
                  <a:gd name="T51" fmla="*/ 4551 h 4737"/>
                  <a:gd name="T52" fmla="*/ 2302 w 4740"/>
                  <a:gd name="T53" fmla="*/ 4353 h 4737"/>
                  <a:gd name="T54" fmla="*/ 2364 w 4740"/>
                  <a:gd name="T55" fmla="*/ 4076 h 4737"/>
                  <a:gd name="T56" fmla="*/ 2357 w 4740"/>
                  <a:gd name="T57" fmla="*/ 3789 h 4737"/>
                  <a:gd name="T58" fmla="*/ 2069 w 4740"/>
                  <a:gd name="T59" fmla="*/ 3866 h 4737"/>
                  <a:gd name="T60" fmla="*/ 2011 w 4740"/>
                  <a:gd name="T61" fmla="*/ 3893 h 4737"/>
                  <a:gd name="T62" fmla="*/ 1855 w 4740"/>
                  <a:gd name="T63" fmla="*/ 3922 h 4737"/>
                  <a:gd name="T64" fmla="*/ 1610 w 4740"/>
                  <a:gd name="T65" fmla="*/ 3887 h 4737"/>
                  <a:gd name="T66" fmla="*/ 1293 w 4740"/>
                  <a:gd name="T67" fmla="*/ 3712 h 4737"/>
                  <a:gd name="T68" fmla="*/ 976 w 4740"/>
                  <a:gd name="T69" fmla="*/ 3376 h 4737"/>
                  <a:gd name="T70" fmla="*/ 833 w 4740"/>
                  <a:gd name="T71" fmla="*/ 3072 h 4737"/>
                  <a:gd name="T72" fmla="*/ 817 w 4740"/>
                  <a:gd name="T73" fmla="*/ 2843 h 4737"/>
                  <a:gd name="T74" fmla="*/ 852 w 4740"/>
                  <a:gd name="T75" fmla="*/ 2708 h 4737"/>
                  <a:gd name="T76" fmla="*/ 879 w 4740"/>
                  <a:gd name="T77" fmla="*/ 2661 h 4737"/>
                  <a:gd name="T78" fmla="*/ 892 w 4740"/>
                  <a:gd name="T79" fmla="*/ 2371 h 4737"/>
                  <a:gd name="T80" fmla="*/ 601 w 4740"/>
                  <a:gd name="T81" fmla="*/ 2383 h 4737"/>
                  <a:gd name="T82" fmla="*/ 336 w 4740"/>
                  <a:gd name="T83" fmla="*/ 2451 h 4737"/>
                  <a:gd name="T84" fmla="*/ 160 w 4740"/>
                  <a:gd name="T85" fmla="*/ 2519 h 4737"/>
                  <a:gd name="T86" fmla="*/ 82 w 4740"/>
                  <a:gd name="T87" fmla="*/ 2545 h 4737"/>
                  <a:gd name="T88" fmla="*/ 16 w 4740"/>
                  <a:gd name="T89" fmla="*/ 2507 h 4737"/>
                  <a:gd name="T90" fmla="*/ 25 w 4740"/>
                  <a:gd name="T91" fmla="*/ 2395 h 4737"/>
                  <a:gd name="T92" fmla="*/ 528 w 4740"/>
                  <a:gd name="T93" fmla="*/ 1966 h 4737"/>
                  <a:gd name="T94" fmla="*/ 967 w 4740"/>
                  <a:gd name="T95" fmla="*/ 1711 h 4737"/>
                  <a:gd name="T96" fmla="*/ 1338 w 4740"/>
                  <a:gd name="T97" fmla="*/ 1591 h 4737"/>
                  <a:gd name="T98" fmla="*/ 1632 w 4740"/>
                  <a:gd name="T99" fmla="*/ 1564 h 4737"/>
                  <a:gd name="T100" fmla="*/ 1844 w 4740"/>
                  <a:gd name="T101" fmla="*/ 1590 h 4737"/>
                  <a:gd name="T102" fmla="*/ 2905 w 4740"/>
                  <a:gd name="T103" fmla="*/ 642 h 4737"/>
                  <a:gd name="T104" fmla="*/ 3392 w 4740"/>
                  <a:gd name="T105" fmla="*/ 318 h 4737"/>
                  <a:gd name="T106" fmla="*/ 3887 w 4740"/>
                  <a:gd name="T107" fmla="*/ 126 h 4737"/>
                  <a:gd name="T108" fmla="*/ 4312 w 4740"/>
                  <a:gd name="T109" fmla="*/ 33 h 4737"/>
                  <a:gd name="T110" fmla="*/ 4589 w 4740"/>
                  <a:gd name="T111" fmla="*/ 2 h 4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740" h="4737">
                    <a:moveTo>
                      <a:pt x="3294" y="985"/>
                    </a:moveTo>
                    <a:lnTo>
                      <a:pt x="3236" y="985"/>
                    </a:lnTo>
                    <a:lnTo>
                      <a:pt x="3179" y="992"/>
                    </a:lnTo>
                    <a:lnTo>
                      <a:pt x="3123" y="1005"/>
                    </a:lnTo>
                    <a:lnTo>
                      <a:pt x="3068" y="1025"/>
                    </a:lnTo>
                    <a:lnTo>
                      <a:pt x="3014" y="1053"/>
                    </a:lnTo>
                    <a:lnTo>
                      <a:pt x="2965" y="1087"/>
                    </a:lnTo>
                    <a:lnTo>
                      <a:pt x="2919" y="1127"/>
                    </a:lnTo>
                    <a:lnTo>
                      <a:pt x="2877" y="1174"/>
                    </a:lnTo>
                    <a:lnTo>
                      <a:pt x="2844" y="1224"/>
                    </a:lnTo>
                    <a:lnTo>
                      <a:pt x="2817" y="1276"/>
                    </a:lnTo>
                    <a:lnTo>
                      <a:pt x="2797" y="1331"/>
                    </a:lnTo>
                    <a:lnTo>
                      <a:pt x="2782" y="1388"/>
                    </a:lnTo>
                    <a:lnTo>
                      <a:pt x="2777" y="1444"/>
                    </a:lnTo>
                    <a:lnTo>
                      <a:pt x="2777" y="1503"/>
                    </a:lnTo>
                    <a:lnTo>
                      <a:pt x="2782" y="1561"/>
                    </a:lnTo>
                    <a:lnTo>
                      <a:pt x="2797" y="1617"/>
                    </a:lnTo>
                    <a:lnTo>
                      <a:pt x="2817" y="1672"/>
                    </a:lnTo>
                    <a:lnTo>
                      <a:pt x="2844" y="1724"/>
                    </a:lnTo>
                    <a:lnTo>
                      <a:pt x="2877" y="1774"/>
                    </a:lnTo>
                    <a:lnTo>
                      <a:pt x="2919" y="1820"/>
                    </a:lnTo>
                    <a:lnTo>
                      <a:pt x="2965" y="1861"/>
                    </a:lnTo>
                    <a:lnTo>
                      <a:pt x="3014" y="1895"/>
                    </a:lnTo>
                    <a:lnTo>
                      <a:pt x="3068" y="1923"/>
                    </a:lnTo>
                    <a:lnTo>
                      <a:pt x="3123" y="1943"/>
                    </a:lnTo>
                    <a:lnTo>
                      <a:pt x="3179" y="1956"/>
                    </a:lnTo>
                    <a:lnTo>
                      <a:pt x="3236" y="1963"/>
                    </a:lnTo>
                    <a:lnTo>
                      <a:pt x="3294" y="1963"/>
                    </a:lnTo>
                    <a:lnTo>
                      <a:pt x="3352" y="1956"/>
                    </a:lnTo>
                    <a:lnTo>
                      <a:pt x="3408" y="1943"/>
                    </a:lnTo>
                    <a:lnTo>
                      <a:pt x="3463" y="1923"/>
                    </a:lnTo>
                    <a:lnTo>
                      <a:pt x="3516" y="1895"/>
                    </a:lnTo>
                    <a:lnTo>
                      <a:pt x="3565" y="1861"/>
                    </a:lnTo>
                    <a:lnTo>
                      <a:pt x="3611" y="1820"/>
                    </a:lnTo>
                    <a:lnTo>
                      <a:pt x="3653" y="1774"/>
                    </a:lnTo>
                    <a:lnTo>
                      <a:pt x="3686" y="1724"/>
                    </a:lnTo>
                    <a:lnTo>
                      <a:pt x="3714" y="1672"/>
                    </a:lnTo>
                    <a:lnTo>
                      <a:pt x="3734" y="1617"/>
                    </a:lnTo>
                    <a:lnTo>
                      <a:pt x="3748" y="1560"/>
                    </a:lnTo>
                    <a:lnTo>
                      <a:pt x="3754" y="1503"/>
                    </a:lnTo>
                    <a:lnTo>
                      <a:pt x="3754" y="1444"/>
                    </a:lnTo>
                    <a:lnTo>
                      <a:pt x="3748" y="1388"/>
                    </a:lnTo>
                    <a:lnTo>
                      <a:pt x="3734" y="1331"/>
                    </a:lnTo>
                    <a:lnTo>
                      <a:pt x="3714" y="1276"/>
                    </a:lnTo>
                    <a:lnTo>
                      <a:pt x="3686" y="1224"/>
                    </a:lnTo>
                    <a:lnTo>
                      <a:pt x="3653" y="1174"/>
                    </a:lnTo>
                    <a:lnTo>
                      <a:pt x="3611" y="1127"/>
                    </a:lnTo>
                    <a:lnTo>
                      <a:pt x="3565" y="1087"/>
                    </a:lnTo>
                    <a:lnTo>
                      <a:pt x="3516" y="1053"/>
                    </a:lnTo>
                    <a:lnTo>
                      <a:pt x="3463" y="1025"/>
                    </a:lnTo>
                    <a:lnTo>
                      <a:pt x="3408" y="1005"/>
                    </a:lnTo>
                    <a:lnTo>
                      <a:pt x="3352" y="992"/>
                    </a:lnTo>
                    <a:lnTo>
                      <a:pt x="3294" y="985"/>
                    </a:lnTo>
                    <a:close/>
                    <a:moveTo>
                      <a:pt x="4652" y="0"/>
                    </a:moveTo>
                    <a:lnTo>
                      <a:pt x="4675" y="2"/>
                    </a:lnTo>
                    <a:lnTo>
                      <a:pt x="4697" y="11"/>
                    </a:lnTo>
                    <a:lnTo>
                      <a:pt x="4715" y="25"/>
                    </a:lnTo>
                    <a:lnTo>
                      <a:pt x="4728" y="44"/>
                    </a:lnTo>
                    <a:lnTo>
                      <a:pt x="4737" y="64"/>
                    </a:lnTo>
                    <a:lnTo>
                      <a:pt x="4740" y="89"/>
                    </a:lnTo>
                    <a:lnTo>
                      <a:pt x="4740" y="99"/>
                    </a:lnTo>
                    <a:lnTo>
                      <a:pt x="4740" y="121"/>
                    </a:lnTo>
                    <a:lnTo>
                      <a:pt x="4737" y="151"/>
                    </a:lnTo>
                    <a:lnTo>
                      <a:pt x="4736" y="191"/>
                    </a:lnTo>
                    <a:lnTo>
                      <a:pt x="4731" y="240"/>
                    </a:lnTo>
                    <a:lnTo>
                      <a:pt x="4726" y="296"/>
                    </a:lnTo>
                    <a:lnTo>
                      <a:pt x="4717" y="358"/>
                    </a:lnTo>
                    <a:lnTo>
                      <a:pt x="4707" y="429"/>
                    </a:lnTo>
                    <a:lnTo>
                      <a:pt x="4695" y="504"/>
                    </a:lnTo>
                    <a:lnTo>
                      <a:pt x="4679" y="584"/>
                    </a:lnTo>
                    <a:lnTo>
                      <a:pt x="4661" y="671"/>
                    </a:lnTo>
                    <a:lnTo>
                      <a:pt x="4639" y="760"/>
                    </a:lnTo>
                    <a:lnTo>
                      <a:pt x="4615" y="852"/>
                    </a:lnTo>
                    <a:lnTo>
                      <a:pt x="4584" y="949"/>
                    </a:lnTo>
                    <a:lnTo>
                      <a:pt x="4551" y="1047"/>
                    </a:lnTo>
                    <a:lnTo>
                      <a:pt x="4514" y="1146"/>
                    </a:lnTo>
                    <a:lnTo>
                      <a:pt x="4470" y="1247"/>
                    </a:lnTo>
                    <a:lnTo>
                      <a:pt x="4423" y="1346"/>
                    </a:lnTo>
                    <a:lnTo>
                      <a:pt x="4370" y="1447"/>
                    </a:lnTo>
                    <a:lnTo>
                      <a:pt x="4310" y="1547"/>
                    </a:lnTo>
                    <a:lnTo>
                      <a:pt x="4246" y="1645"/>
                    </a:lnTo>
                    <a:lnTo>
                      <a:pt x="4175" y="1741"/>
                    </a:lnTo>
                    <a:lnTo>
                      <a:pt x="4097" y="1833"/>
                    </a:lnTo>
                    <a:lnTo>
                      <a:pt x="4013" y="1923"/>
                    </a:lnTo>
                    <a:lnTo>
                      <a:pt x="3124" y="2811"/>
                    </a:lnTo>
                    <a:lnTo>
                      <a:pt x="3133" y="2834"/>
                    </a:lnTo>
                    <a:lnTo>
                      <a:pt x="3140" y="2863"/>
                    </a:lnTo>
                    <a:lnTo>
                      <a:pt x="3148" y="2893"/>
                    </a:lnTo>
                    <a:lnTo>
                      <a:pt x="3156" y="2929"/>
                    </a:lnTo>
                    <a:lnTo>
                      <a:pt x="3163" y="2968"/>
                    </a:lnTo>
                    <a:lnTo>
                      <a:pt x="3169" y="3010"/>
                    </a:lnTo>
                    <a:lnTo>
                      <a:pt x="3172" y="3055"/>
                    </a:lnTo>
                    <a:lnTo>
                      <a:pt x="3174" y="3104"/>
                    </a:lnTo>
                    <a:lnTo>
                      <a:pt x="3174" y="3157"/>
                    </a:lnTo>
                    <a:lnTo>
                      <a:pt x="3173" y="3212"/>
                    </a:lnTo>
                    <a:lnTo>
                      <a:pt x="3167" y="3271"/>
                    </a:lnTo>
                    <a:lnTo>
                      <a:pt x="3160" y="3333"/>
                    </a:lnTo>
                    <a:lnTo>
                      <a:pt x="3148" y="3398"/>
                    </a:lnTo>
                    <a:lnTo>
                      <a:pt x="3133" y="3465"/>
                    </a:lnTo>
                    <a:lnTo>
                      <a:pt x="3114" y="3537"/>
                    </a:lnTo>
                    <a:lnTo>
                      <a:pt x="3089" y="3611"/>
                    </a:lnTo>
                    <a:lnTo>
                      <a:pt x="3062" y="3687"/>
                    </a:lnTo>
                    <a:lnTo>
                      <a:pt x="3029" y="3768"/>
                    </a:lnTo>
                    <a:lnTo>
                      <a:pt x="2990" y="3850"/>
                    </a:lnTo>
                    <a:lnTo>
                      <a:pt x="2945" y="3935"/>
                    </a:lnTo>
                    <a:lnTo>
                      <a:pt x="2895" y="4023"/>
                    </a:lnTo>
                    <a:lnTo>
                      <a:pt x="2839" y="4113"/>
                    </a:lnTo>
                    <a:lnTo>
                      <a:pt x="2775" y="4206"/>
                    </a:lnTo>
                    <a:lnTo>
                      <a:pt x="2704" y="4301"/>
                    </a:lnTo>
                    <a:lnTo>
                      <a:pt x="2627" y="4399"/>
                    </a:lnTo>
                    <a:lnTo>
                      <a:pt x="2542" y="4499"/>
                    </a:lnTo>
                    <a:lnTo>
                      <a:pt x="2449" y="4602"/>
                    </a:lnTo>
                    <a:lnTo>
                      <a:pt x="2347" y="4707"/>
                    </a:lnTo>
                    <a:lnTo>
                      <a:pt x="2343" y="4711"/>
                    </a:lnTo>
                    <a:lnTo>
                      <a:pt x="2324" y="4726"/>
                    </a:lnTo>
                    <a:lnTo>
                      <a:pt x="2304" y="4734"/>
                    </a:lnTo>
                    <a:lnTo>
                      <a:pt x="2282" y="4737"/>
                    </a:lnTo>
                    <a:lnTo>
                      <a:pt x="2260" y="4734"/>
                    </a:lnTo>
                    <a:lnTo>
                      <a:pt x="2239" y="4727"/>
                    </a:lnTo>
                    <a:lnTo>
                      <a:pt x="2220" y="4713"/>
                    </a:lnTo>
                    <a:lnTo>
                      <a:pt x="2219" y="4711"/>
                    </a:lnTo>
                    <a:lnTo>
                      <a:pt x="2206" y="4694"/>
                    </a:lnTo>
                    <a:lnTo>
                      <a:pt x="2197" y="4675"/>
                    </a:lnTo>
                    <a:lnTo>
                      <a:pt x="2194" y="4654"/>
                    </a:lnTo>
                    <a:lnTo>
                      <a:pt x="2196" y="4632"/>
                    </a:lnTo>
                    <a:lnTo>
                      <a:pt x="2203" y="4612"/>
                    </a:lnTo>
                    <a:lnTo>
                      <a:pt x="2204" y="4606"/>
                    </a:lnTo>
                    <a:lnTo>
                      <a:pt x="2210" y="4595"/>
                    </a:lnTo>
                    <a:lnTo>
                      <a:pt x="2219" y="4576"/>
                    </a:lnTo>
                    <a:lnTo>
                      <a:pt x="2230" y="4551"/>
                    </a:lnTo>
                    <a:lnTo>
                      <a:pt x="2242" y="4521"/>
                    </a:lnTo>
                    <a:lnTo>
                      <a:pt x="2256" y="4485"/>
                    </a:lnTo>
                    <a:lnTo>
                      <a:pt x="2271" y="4445"/>
                    </a:lnTo>
                    <a:lnTo>
                      <a:pt x="2286" y="4400"/>
                    </a:lnTo>
                    <a:lnTo>
                      <a:pt x="2302" y="4353"/>
                    </a:lnTo>
                    <a:lnTo>
                      <a:pt x="2317" y="4301"/>
                    </a:lnTo>
                    <a:lnTo>
                      <a:pt x="2331" y="4247"/>
                    </a:lnTo>
                    <a:lnTo>
                      <a:pt x="2344" y="4193"/>
                    </a:lnTo>
                    <a:lnTo>
                      <a:pt x="2356" y="4135"/>
                    </a:lnTo>
                    <a:lnTo>
                      <a:pt x="2364" y="4076"/>
                    </a:lnTo>
                    <a:lnTo>
                      <a:pt x="2370" y="4018"/>
                    </a:lnTo>
                    <a:lnTo>
                      <a:pt x="2373" y="3959"/>
                    </a:lnTo>
                    <a:lnTo>
                      <a:pt x="2371" y="3902"/>
                    </a:lnTo>
                    <a:lnTo>
                      <a:pt x="2367" y="3844"/>
                    </a:lnTo>
                    <a:lnTo>
                      <a:pt x="2357" y="3789"/>
                    </a:lnTo>
                    <a:lnTo>
                      <a:pt x="2343" y="3736"/>
                    </a:lnTo>
                    <a:lnTo>
                      <a:pt x="2322" y="3686"/>
                    </a:lnTo>
                    <a:lnTo>
                      <a:pt x="2296" y="3638"/>
                    </a:lnTo>
                    <a:lnTo>
                      <a:pt x="2077" y="3857"/>
                    </a:lnTo>
                    <a:lnTo>
                      <a:pt x="2069" y="3866"/>
                    </a:lnTo>
                    <a:lnTo>
                      <a:pt x="2059" y="3871"/>
                    </a:lnTo>
                    <a:lnTo>
                      <a:pt x="2054" y="3874"/>
                    </a:lnTo>
                    <a:lnTo>
                      <a:pt x="2044" y="3879"/>
                    </a:lnTo>
                    <a:lnTo>
                      <a:pt x="2030" y="3884"/>
                    </a:lnTo>
                    <a:lnTo>
                      <a:pt x="2011" y="3893"/>
                    </a:lnTo>
                    <a:lnTo>
                      <a:pt x="1988" y="3900"/>
                    </a:lnTo>
                    <a:lnTo>
                      <a:pt x="1961" y="3907"/>
                    </a:lnTo>
                    <a:lnTo>
                      <a:pt x="1930" y="3915"/>
                    </a:lnTo>
                    <a:lnTo>
                      <a:pt x="1894" y="3919"/>
                    </a:lnTo>
                    <a:lnTo>
                      <a:pt x="1855" y="3922"/>
                    </a:lnTo>
                    <a:lnTo>
                      <a:pt x="1812" y="3923"/>
                    </a:lnTo>
                    <a:lnTo>
                      <a:pt x="1767" y="3920"/>
                    </a:lnTo>
                    <a:lnTo>
                      <a:pt x="1717" y="3915"/>
                    </a:lnTo>
                    <a:lnTo>
                      <a:pt x="1665" y="3903"/>
                    </a:lnTo>
                    <a:lnTo>
                      <a:pt x="1610" y="3887"/>
                    </a:lnTo>
                    <a:lnTo>
                      <a:pt x="1551" y="3866"/>
                    </a:lnTo>
                    <a:lnTo>
                      <a:pt x="1491" y="3838"/>
                    </a:lnTo>
                    <a:lnTo>
                      <a:pt x="1427" y="3804"/>
                    </a:lnTo>
                    <a:lnTo>
                      <a:pt x="1361" y="3762"/>
                    </a:lnTo>
                    <a:lnTo>
                      <a:pt x="1293" y="3712"/>
                    </a:lnTo>
                    <a:lnTo>
                      <a:pt x="1224" y="3653"/>
                    </a:lnTo>
                    <a:lnTo>
                      <a:pt x="1152" y="3585"/>
                    </a:lnTo>
                    <a:lnTo>
                      <a:pt x="1084" y="3513"/>
                    </a:lnTo>
                    <a:lnTo>
                      <a:pt x="1025" y="3444"/>
                    </a:lnTo>
                    <a:lnTo>
                      <a:pt x="976" y="3376"/>
                    </a:lnTo>
                    <a:lnTo>
                      <a:pt x="934" y="3310"/>
                    </a:lnTo>
                    <a:lnTo>
                      <a:pt x="900" y="3246"/>
                    </a:lnTo>
                    <a:lnTo>
                      <a:pt x="871" y="3186"/>
                    </a:lnTo>
                    <a:lnTo>
                      <a:pt x="849" y="3128"/>
                    </a:lnTo>
                    <a:lnTo>
                      <a:pt x="833" y="3072"/>
                    </a:lnTo>
                    <a:lnTo>
                      <a:pt x="823" y="3020"/>
                    </a:lnTo>
                    <a:lnTo>
                      <a:pt x="816" y="2971"/>
                    </a:lnTo>
                    <a:lnTo>
                      <a:pt x="813" y="2925"/>
                    </a:lnTo>
                    <a:lnTo>
                      <a:pt x="815" y="2882"/>
                    </a:lnTo>
                    <a:lnTo>
                      <a:pt x="817" y="2843"/>
                    </a:lnTo>
                    <a:lnTo>
                      <a:pt x="823" y="2808"/>
                    </a:lnTo>
                    <a:lnTo>
                      <a:pt x="829" y="2777"/>
                    </a:lnTo>
                    <a:lnTo>
                      <a:pt x="836" y="2749"/>
                    </a:lnTo>
                    <a:lnTo>
                      <a:pt x="845" y="2726"/>
                    </a:lnTo>
                    <a:lnTo>
                      <a:pt x="852" y="2708"/>
                    </a:lnTo>
                    <a:lnTo>
                      <a:pt x="858" y="2693"/>
                    </a:lnTo>
                    <a:lnTo>
                      <a:pt x="864" y="2683"/>
                    </a:lnTo>
                    <a:lnTo>
                      <a:pt x="865" y="2679"/>
                    </a:lnTo>
                    <a:lnTo>
                      <a:pt x="872" y="2670"/>
                    </a:lnTo>
                    <a:lnTo>
                      <a:pt x="879" y="2661"/>
                    </a:lnTo>
                    <a:lnTo>
                      <a:pt x="1100" y="2441"/>
                    </a:lnTo>
                    <a:lnTo>
                      <a:pt x="1052" y="2415"/>
                    </a:lnTo>
                    <a:lnTo>
                      <a:pt x="1000" y="2395"/>
                    </a:lnTo>
                    <a:lnTo>
                      <a:pt x="947" y="2381"/>
                    </a:lnTo>
                    <a:lnTo>
                      <a:pt x="892" y="2371"/>
                    </a:lnTo>
                    <a:lnTo>
                      <a:pt x="836" y="2366"/>
                    </a:lnTo>
                    <a:lnTo>
                      <a:pt x="777" y="2365"/>
                    </a:lnTo>
                    <a:lnTo>
                      <a:pt x="719" y="2368"/>
                    </a:lnTo>
                    <a:lnTo>
                      <a:pt x="660" y="2373"/>
                    </a:lnTo>
                    <a:lnTo>
                      <a:pt x="601" y="2383"/>
                    </a:lnTo>
                    <a:lnTo>
                      <a:pt x="545" y="2394"/>
                    </a:lnTo>
                    <a:lnTo>
                      <a:pt x="489" y="2407"/>
                    </a:lnTo>
                    <a:lnTo>
                      <a:pt x="435" y="2421"/>
                    </a:lnTo>
                    <a:lnTo>
                      <a:pt x="385" y="2435"/>
                    </a:lnTo>
                    <a:lnTo>
                      <a:pt x="336" y="2451"/>
                    </a:lnTo>
                    <a:lnTo>
                      <a:pt x="291" y="2467"/>
                    </a:lnTo>
                    <a:lnTo>
                      <a:pt x="251" y="2481"/>
                    </a:lnTo>
                    <a:lnTo>
                      <a:pt x="216" y="2496"/>
                    </a:lnTo>
                    <a:lnTo>
                      <a:pt x="186" y="2509"/>
                    </a:lnTo>
                    <a:lnTo>
                      <a:pt x="160" y="2519"/>
                    </a:lnTo>
                    <a:lnTo>
                      <a:pt x="141" y="2528"/>
                    </a:lnTo>
                    <a:lnTo>
                      <a:pt x="130" y="2533"/>
                    </a:lnTo>
                    <a:lnTo>
                      <a:pt x="125" y="2535"/>
                    </a:lnTo>
                    <a:lnTo>
                      <a:pt x="104" y="2542"/>
                    </a:lnTo>
                    <a:lnTo>
                      <a:pt x="82" y="2545"/>
                    </a:lnTo>
                    <a:lnTo>
                      <a:pt x="62" y="2540"/>
                    </a:lnTo>
                    <a:lnTo>
                      <a:pt x="42" y="2532"/>
                    </a:lnTo>
                    <a:lnTo>
                      <a:pt x="25" y="2519"/>
                    </a:lnTo>
                    <a:lnTo>
                      <a:pt x="20" y="2513"/>
                    </a:lnTo>
                    <a:lnTo>
                      <a:pt x="16" y="2507"/>
                    </a:lnTo>
                    <a:lnTo>
                      <a:pt x="4" y="2486"/>
                    </a:lnTo>
                    <a:lnTo>
                      <a:pt x="0" y="2461"/>
                    </a:lnTo>
                    <a:lnTo>
                      <a:pt x="1" y="2438"/>
                    </a:lnTo>
                    <a:lnTo>
                      <a:pt x="10" y="2415"/>
                    </a:lnTo>
                    <a:lnTo>
                      <a:pt x="25" y="2395"/>
                    </a:lnTo>
                    <a:lnTo>
                      <a:pt x="130" y="2294"/>
                    </a:lnTo>
                    <a:lnTo>
                      <a:pt x="232" y="2201"/>
                    </a:lnTo>
                    <a:lnTo>
                      <a:pt x="333" y="2114"/>
                    </a:lnTo>
                    <a:lnTo>
                      <a:pt x="431" y="2036"/>
                    </a:lnTo>
                    <a:lnTo>
                      <a:pt x="528" y="1966"/>
                    </a:lnTo>
                    <a:lnTo>
                      <a:pt x="620" y="1902"/>
                    </a:lnTo>
                    <a:lnTo>
                      <a:pt x="711" y="1845"/>
                    </a:lnTo>
                    <a:lnTo>
                      <a:pt x="799" y="1794"/>
                    </a:lnTo>
                    <a:lnTo>
                      <a:pt x="885" y="1750"/>
                    </a:lnTo>
                    <a:lnTo>
                      <a:pt x="967" y="1711"/>
                    </a:lnTo>
                    <a:lnTo>
                      <a:pt x="1047" y="1678"/>
                    </a:lnTo>
                    <a:lnTo>
                      <a:pt x="1124" y="1649"/>
                    </a:lnTo>
                    <a:lnTo>
                      <a:pt x="1198" y="1626"/>
                    </a:lnTo>
                    <a:lnTo>
                      <a:pt x="1270" y="1606"/>
                    </a:lnTo>
                    <a:lnTo>
                      <a:pt x="1338" y="1591"/>
                    </a:lnTo>
                    <a:lnTo>
                      <a:pt x="1404" y="1580"/>
                    </a:lnTo>
                    <a:lnTo>
                      <a:pt x="1466" y="1571"/>
                    </a:lnTo>
                    <a:lnTo>
                      <a:pt x="1524" y="1567"/>
                    </a:lnTo>
                    <a:lnTo>
                      <a:pt x="1580" y="1564"/>
                    </a:lnTo>
                    <a:lnTo>
                      <a:pt x="1632" y="1564"/>
                    </a:lnTo>
                    <a:lnTo>
                      <a:pt x="1682" y="1567"/>
                    </a:lnTo>
                    <a:lnTo>
                      <a:pt x="1727" y="1571"/>
                    </a:lnTo>
                    <a:lnTo>
                      <a:pt x="1769" y="1577"/>
                    </a:lnTo>
                    <a:lnTo>
                      <a:pt x="1808" y="1583"/>
                    </a:lnTo>
                    <a:lnTo>
                      <a:pt x="1844" y="1590"/>
                    </a:lnTo>
                    <a:lnTo>
                      <a:pt x="1874" y="1598"/>
                    </a:lnTo>
                    <a:lnTo>
                      <a:pt x="1903" y="1607"/>
                    </a:lnTo>
                    <a:lnTo>
                      <a:pt x="1926" y="1614"/>
                    </a:lnTo>
                    <a:lnTo>
                      <a:pt x="2815" y="726"/>
                    </a:lnTo>
                    <a:lnTo>
                      <a:pt x="2905" y="642"/>
                    </a:lnTo>
                    <a:lnTo>
                      <a:pt x="2999" y="564"/>
                    </a:lnTo>
                    <a:lnTo>
                      <a:pt x="3094" y="494"/>
                    </a:lnTo>
                    <a:lnTo>
                      <a:pt x="3192" y="429"/>
                    </a:lnTo>
                    <a:lnTo>
                      <a:pt x="3291" y="370"/>
                    </a:lnTo>
                    <a:lnTo>
                      <a:pt x="3392" y="318"/>
                    </a:lnTo>
                    <a:lnTo>
                      <a:pt x="3493" y="269"/>
                    </a:lnTo>
                    <a:lnTo>
                      <a:pt x="3592" y="227"/>
                    </a:lnTo>
                    <a:lnTo>
                      <a:pt x="3692" y="188"/>
                    </a:lnTo>
                    <a:lnTo>
                      <a:pt x="3790" y="155"/>
                    </a:lnTo>
                    <a:lnTo>
                      <a:pt x="3887" y="126"/>
                    </a:lnTo>
                    <a:lnTo>
                      <a:pt x="3979" y="100"/>
                    </a:lnTo>
                    <a:lnTo>
                      <a:pt x="4070" y="79"/>
                    </a:lnTo>
                    <a:lnTo>
                      <a:pt x="4155" y="60"/>
                    </a:lnTo>
                    <a:lnTo>
                      <a:pt x="4235" y="46"/>
                    </a:lnTo>
                    <a:lnTo>
                      <a:pt x="4312" y="33"/>
                    </a:lnTo>
                    <a:lnTo>
                      <a:pt x="4381" y="23"/>
                    </a:lnTo>
                    <a:lnTo>
                      <a:pt x="4444" y="15"/>
                    </a:lnTo>
                    <a:lnTo>
                      <a:pt x="4501" y="10"/>
                    </a:lnTo>
                    <a:lnTo>
                      <a:pt x="4548" y="5"/>
                    </a:lnTo>
                    <a:lnTo>
                      <a:pt x="4589" y="2"/>
                    </a:lnTo>
                    <a:lnTo>
                      <a:pt x="4619" y="1"/>
                    </a:lnTo>
                    <a:lnTo>
                      <a:pt x="4641" y="0"/>
                    </a:lnTo>
                    <a:lnTo>
                      <a:pt x="4652" y="0"/>
                    </a:lnTo>
                    <a:close/>
                  </a:path>
                </a:pathLst>
              </a:custGeom>
              <a:grpFill/>
              <a:ln w="0">
                <a:noFill/>
                <a:prstDash val="solid"/>
                <a:round/>
              </a:ln>
            </p:spPr>
            <p:txBody>
              <a:bodyPr wrap="square" lIns="91440" tIns="45720" rIns="91440" bIns="45720" anchor="ctr">
                <a:noAutofit/>
              </a:bodyPr>
              <a:lstStyle/>
              <a:p>
                <a:pPr algn="ctr"/>
                <a:endParaRPr>
                  <a:latin typeface="思源黑体 CN ExtraLight" panose="020B0200000000000000" pitchFamily="34" charset="-122"/>
                  <a:ea typeface="思源黑体 CN ExtraLight" panose="020B0200000000000000" pitchFamily="34" charset="-122"/>
                </a:endParaRPr>
              </a:p>
            </p:txBody>
          </p:sp>
        </p:grpSp>
      </p:grpSp>
      <p:sp>
        <p:nvSpPr>
          <p:cNvPr id="97" name="íş1îḓê">
            <a:extLst>
              <a:ext uri="{FF2B5EF4-FFF2-40B4-BE49-F238E27FC236}">
                <a16:creationId xmlns:a16="http://schemas.microsoft.com/office/drawing/2014/main" id="{AADEDA35-E803-3CC2-CFB8-EED7AE499B0D}"/>
              </a:ext>
            </a:extLst>
          </p:cNvPr>
          <p:cNvSpPr/>
          <p:nvPr/>
        </p:nvSpPr>
        <p:spPr>
          <a:xfrm>
            <a:off x="7110730" y="3733800"/>
            <a:ext cx="1536065" cy="1028700"/>
          </a:xfrm>
          <a:prstGeom prst="rect">
            <a:avLst/>
          </a:prstGeom>
          <a:solidFill>
            <a:schemeClr val="bg1"/>
          </a:solidFill>
          <a:ln>
            <a:solidFill>
              <a:schemeClr val="bg1">
                <a:lumMod val="75000"/>
              </a:schemeClr>
            </a:solidFill>
          </a:ln>
        </p:spPr>
        <p:txBody>
          <a:bodyPr wrap="square" lIns="91440" tIns="45720" rIns="91440" bIns="45720" anchor="ctr">
            <a:normAutofit/>
          </a:bodyPr>
          <a:lstStyle/>
          <a:p>
            <a:pPr algn="ctr"/>
            <a:endParaRPr lang="en-US" altLang="zh-CN" sz="1800" dirty="0">
              <a:solidFill>
                <a:srgbClr val="374151"/>
              </a:solidFill>
              <a:effectLst/>
              <a:ea typeface="微软雅黑" panose="020B0503020204020204" pitchFamily="34" charset="-122"/>
              <a:cs typeface="微软雅黑" panose="020B0503020204020204" pitchFamily="34" charset="-122"/>
            </a:endParaRPr>
          </a:p>
          <a:p>
            <a:pPr algn="ctr"/>
            <a:r>
              <a:rPr lang="zh-CN" altLang="zh-CN" sz="1800" dirty="0">
                <a:solidFill>
                  <a:srgbClr val="374151"/>
                </a:solidFill>
                <a:effectLst/>
                <a:ea typeface="微软雅黑" panose="020B0503020204020204" pitchFamily="34" charset="-122"/>
                <a:cs typeface="微软雅黑" panose="020B0503020204020204" pitchFamily="34" charset="-122"/>
              </a:rPr>
              <a:t>人工智能研究</a:t>
            </a:r>
            <a:endParaRPr lang="zh-CN" altLang="en-US" sz="1400" b="1" spc="300" dirty="0">
              <a:solidFill>
                <a:schemeClr val="accent2">
                  <a:lumMod val="75000"/>
                </a:schemeClr>
              </a:solidFill>
              <a:latin typeface="思源黑体 CN ExtraLight" panose="020B0200000000000000" pitchFamily="34" charset="-122"/>
              <a:ea typeface="思源黑体 CN ExtraLight" panose="020B0200000000000000" pitchFamily="34" charset="-122"/>
              <a:sym typeface="+mn-ea"/>
            </a:endParaRPr>
          </a:p>
        </p:txBody>
      </p:sp>
      <p:sp>
        <p:nvSpPr>
          <p:cNvPr id="99" name="iSļíḍè">
            <a:extLst>
              <a:ext uri="{FF2B5EF4-FFF2-40B4-BE49-F238E27FC236}">
                <a16:creationId xmlns:a16="http://schemas.microsoft.com/office/drawing/2014/main" id="{8666E530-C4F4-2B11-A8E7-CFFF00EA41BB}"/>
              </a:ext>
            </a:extLst>
          </p:cNvPr>
          <p:cNvSpPr/>
          <p:nvPr/>
        </p:nvSpPr>
        <p:spPr>
          <a:xfrm>
            <a:off x="4998720" y="3733800"/>
            <a:ext cx="1536065" cy="1029335"/>
          </a:xfrm>
          <a:prstGeom prst="rect">
            <a:avLst/>
          </a:prstGeom>
          <a:solidFill>
            <a:schemeClr val="bg1"/>
          </a:solidFill>
          <a:ln>
            <a:solidFill>
              <a:schemeClr val="bg1">
                <a:lumMod val="75000"/>
              </a:schemeClr>
            </a:solidFill>
          </a:ln>
        </p:spPr>
        <p:txBody>
          <a:bodyPr wrap="square" lIns="91440" tIns="45720" rIns="91440" bIns="45720" anchor="ctr">
            <a:normAutofit/>
          </a:bodyPr>
          <a:lstStyle/>
          <a:p>
            <a:pPr algn="ctr"/>
            <a:r>
              <a:rPr lang="zh-CN" altLang="zh-CN" sz="1800" dirty="0">
                <a:solidFill>
                  <a:srgbClr val="374151"/>
                </a:solidFill>
                <a:effectLst/>
                <a:ea typeface="微软雅黑" panose="020B0503020204020204" pitchFamily="34" charset="-122"/>
                <a:cs typeface="微软雅黑" panose="020B0503020204020204" pitchFamily="34" charset="-122"/>
              </a:rPr>
              <a:t> 算法研究</a:t>
            </a:r>
            <a:endParaRPr lang="zh-CN" altLang="en-US" sz="1400" b="1" spc="300" dirty="0">
              <a:solidFill>
                <a:schemeClr val="accent2">
                  <a:lumMod val="75000"/>
                </a:schemeClr>
              </a:solidFill>
              <a:latin typeface="思源黑体 CN ExtraLight" panose="020B0200000000000000" pitchFamily="34" charset="-122"/>
              <a:ea typeface="思源黑体 CN ExtraLight" panose="020B0200000000000000" pitchFamily="34" charset="-122"/>
              <a:sym typeface="+mn-ea"/>
            </a:endParaRPr>
          </a:p>
        </p:txBody>
      </p:sp>
      <p:sp>
        <p:nvSpPr>
          <p:cNvPr id="101" name="íŝľïďé">
            <a:extLst>
              <a:ext uri="{FF2B5EF4-FFF2-40B4-BE49-F238E27FC236}">
                <a16:creationId xmlns:a16="http://schemas.microsoft.com/office/drawing/2014/main" id="{91971F43-4204-9886-00F4-6F5A4EC7DDB8}"/>
              </a:ext>
            </a:extLst>
          </p:cNvPr>
          <p:cNvSpPr/>
          <p:nvPr/>
        </p:nvSpPr>
        <p:spPr>
          <a:xfrm>
            <a:off x="9206865" y="3733800"/>
            <a:ext cx="2002494" cy="1029335"/>
          </a:xfrm>
          <a:prstGeom prst="rect">
            <a:avLst/>
          </a:prstGeom>
          <a:solidFill>
            <a:schemeClr val="bg1"/>
          </a:solidFill>
          <a:ln>
            <a:solidFill>
              <a:schemeClr val="bg1">
                <a:lumMod val="75000"/>
              </a:schemeClr>
            </a:solidFill>
          </a:ln>
        </p:spPr>
        <p:txBody>
          <a:bodyPr wrap="square" lIns="91440" tIns="45720" rIns="91440" bIns="45720" anchor="ctr">
            <a:normAutofit/>
          </a:bodyPr>
          <a:lstStyle/>
          <a:p>
            <a:pPr algn="ctr"/>
            <a:r>
              <a:rPr lang="zh-CN" altLang="zh-CN" sz="1800" dirty="0">
                <a:solidFill>
                  <a:srgbClr val="374151"/>
                </a:solidFill>
                <a:effectLst/>
                <a:latin typeface="宋体" panose="02010600030101010101" pitchFamily="2" charset="-122"/>
                <a:ea typeface="微软雅黑" panose="020B0503020204020204" pitchFamily="34" charset="-122"/>
                <a:cs typeface="微软雅黑" panose="020B0503020204020204" pitchFamily="34" charset="-122"/>
              </a:rPr>
              <a:t> </a:t>
            </a:r>
            <a:endParaRPr lang="en-US" altLang="zh-CN" sz="1800" dirty="0">
              <a:solidFill>
                <a:srgbClr val="374151"/>
              </a:solidFill>
              <a:effectLst/>
              <a:latin typeface="宋体" panose="02010600030101010101" pitchFamily="2" charset="-122"/>
              <a:ea typeface="微软雅黑" panose="020B0503020204020204" pitchFamily="34" charset="-122"/>
              <a:cs typeface="微软雅黑" panose="020B0503020204020204" pitchFamily="34" charset="-122"/>
            </a:endParaRPr>
          </a:p>
          <a:p>
            <a:pPr algn="ctr"/>
            <a:r>
              <a:rPr lang="zh-CN" altLang="zh-CN" sz="1800" dirty="0">
                <a:solidFill>
                  <a:srgbClr val="374151"/>
                </a:solidFill>
                <a:effectLst/>
                <a:latin typeface="宋体" panose="02010600030101010101" pitchFamily="2" charset="-122"/>
                <a:ea typeface="微软雅黑" panose="020B0503020204020204" pitchFamily="34" charset="-122"/>
                <a:cs typeface="微软雅黑" panose="020B0503020204020204" pitchFamily="34" charset="-122"/>
              </a:rPr>
              <a:t>系统功能模块设计与实现</a:t>
            </a:r>
            <a:endParaRPr lang="zh-CN" altLang="zh-CN" sz="18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algn="ctr"/>
            <a:endParaRPr lang="zh-CN" altLang="en-US" sz="1400" b="1" spc="300" dirty="0">
              <a:solidFill>
                <a:schemeClr val="accent2">
                  <a:lumMod val="75000"/>
                </a:schemeClr>
              </a:solidFill>
              <a:latin typeface="思源黑体 CN ExtraLight" panose="020B0200000000000000" pitchFamily="34" charset="-122"/>
              <a:ea typeface="思源黑体 CN ExtraLight" panose="020B0200000000000000" pitchFamily="34" charset="-122"/>
              <a:sym typeface="+mn-ea"/>
            </a:endParaRPr>
          </a:p>
        </p:txBody>
      </p:sp>
      <p:sp>
        <p:nvSpPr>
          <p:cNvPr id="134" name="îś1ïde">
            <a:extLst>
              <a:ext uri="{FF2B5EF4-FFF2-40B4-BE49-F238E27FC236}">
                <a16:creationId xmlns:a16="http://schemas.microsoft.com/office/drawing/2014/main" id="{FD003F86-4A9B-CB94-28CD-11755A257EAB}"/>
              </a:ext>
            </a:extLst>
          </p:cNvPr>
          <p:cNvSpPr/>
          <p:nvPr/>
        </p:nvSpPr>
        <p:spPr>
          <a:xfrm rot="5400000">
            <a:off x="7786370" y="706755"/>
            <a:ext cx="196215" cy="4271010"/>
          </a:xfrm>
          <a:prstGeom prst="leftBracket">
            <a:avLst>
              <a:gd name="adj" fmla="val 102804"/>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wrap="square" lIns="91440" tIns="45720" rIns="91440" bIns="45720" anchor="ctr">
            <a:noAutofit/>
          </a:bodyPr>
          <a:lstStyle/>
          <a:p>
            <a:pPr algn="ctr"/>
            <a:endParaRPr>
              <a:latin typeface="思源黑体 CN ExtraLight" panose="020B0200000000000000" pitchFamily="34" charset="-122"/>
              <a:ea typeface="思源黑体 CN ExtraLight" panose="020B0200000000000000" pitchFamily="34" charset="-122"/>
            </a:endParaRPr>
          </a:p>
        </p:txBody>
      </p:sp>
      <p:cxnSp>
        <p:nvCxnSpPr>
          <p:cNvPr id="135" name="直接连接符 134">
            <a:extLst>
              <a:ext uri="{FF2B5EF4-FFF2-40B4-BE49-F238E27FC236}">
                <a16:creationId xmlns:a16="http://schemas.microsoft.com/office/drawing/2014/main" id="{5C0B3275-EEC8-BF76-74B6-7DA528B28C38}"/>
              </a:ext>
            </a:extLst>
          </p:cNvPr>
          <p:cNvCxnSpPr/>
          <p:nvPr/>
        </p:nvCxnSpPr>
        <p:spPr>
          <a:xfrm flipH="1">
            <a:off x="7900670" y="2339975"/>
            <a:ext cx="0" cy="60706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50" name="is1îďê">
            <a:extLst>
              <a:ext uri="{FF2B5EF4-FFF2-40B4-BE49-F238E27FC236}">
                <a16:creationId xmlns:a16="http://schemas.microsoft.com/office/drawing/2014/main" id="{CCC07F64-E160-9ED6-27DB-7DB95BA04E82}"/>
              </a:ext>
            </a:extLst>
          </p:cNvPr>
          <p:cNvGrpSpPr/>
          <p:nvPr/>
        </p:nvGrpSpPr>
        <p:grpSpPr>
          <a:xfrm>
            <a:off x="804206" y="1317630"/>
            <a:ext cx="3742994" cy="5174614"/>
            <a:chOff x="1008062" y="1876258"/>
            <a:chExt cx="2304632" cy="6556754"/>
          </a:xfrm>
        </p:grpSpPr>
        <p:sp>
          <p:nvSpPr>
            <p:cNvPr id="151" name="ïṩļiḋé">
              <a:extLst>
                <a:ext uri="{FF2B5EF4-FFF2-40B4-BE49-F238E27FC236}">
                  <a16:creationId xmlns:a16="http://schemas.microsoft.com/office/drawing/2014/main" id="{3CD992B4-78FD-8100-ABAA-0E0F716DB4E2}"/>
                </a:ext>
              </a:extLst>
            </p:cNvPr>
            <p:cNvSpPr/>
            <p:nvPr/>
          </p:nvSpPr>
          <p:spPr>
            <a:xfrm>
              <a:off x="1008062" y="2372701"/>
              <a:ext cx="2304632" cy="6060311"/>
            </a:xfrm>
            <a:prstGeom prst="roundRect">
              <a:avLst>
                <a:gd name="adj" fmla="val 6226"/>
              </a:avLst>
            </a:prstGeom>
            <a:solidFill>
              <a:schemeClr val="bg1">
                <a:lumMod val="95000"/>
              </a:schemeClr>
            </a:solidFill>
            <a:ln>
              <a:solidFill>
                <a:schemeClr val="accent6">
                  <a:lumMod val="60000"/>
                  <a:lumOff val="40000"/>
                </a:schemeClr>
              </a:solidFill>
            </a:ln>
            <a:effectLst/>
          </p:spPr>
          <p:txBody>
            <a:bodyPr wrap="square" lIns="68580" tIns="274320" rIns="68580" bIns="137160">
              <a:normAutofit/>
            </a:bodyPr>
            <a:lstStyle/>
            <a:p>
              <a:pPr defTabSz="914400">
                <a:spcBef>
                  <a:spcPct val="20000"/>
                </a:spcBef>
                <a:defRPr/>
              </a:pPr>
              <a:endParaRPr lang="en-US" altLang="zh-CN" sz="1050" dirty="0">
                <a:latin typeface="思源黑体 CN ExtraLight" panose="020B0200000000000000" pitchFamily="34" charset="-122"/>
                <a:ea typeface="思源黑体 CN ExtraLight" panose="020B0200000000000000" pitchFamily="34" charset="-122"/>
              </a:endParaRPr>
            </a:p>
          </p:txBody>
        </p:sp>
        <p:sp>
          <p:nvSpPr>
            <p:cNvPr id="152" name="îṣḻîďé">
              <a:extLst>
                <a:ext uri="{FF2B5EF4-FFF2-40B4-BE49-F238E27FC236}">
                  <a16:creationId xmlns:a16="http://schemas.microsoft.com/office/drawing/2014/main" id="{701D42E9-EE85-54AB-C635-35F70D7D29F8}"/>
                </a:ext>
              </a:extLst>
            </p:cNvPr>
            <p:cNvSpPr txBox="1"/>
            <p:nvPr/>
          </p:nvSpPr>
          <p:spPr>
            <a:xfrm>
              <a:off x="1008062" y="1876258"/>
              <a:ext cx="2304632" cy="645319"/>
            </a:xfrm>
            <a:prstGeom prst="round2SameRect">
              <a:avLst/>
            </a:prstGeom>
            <a:solidFill>
              <a:schemeClr val="accent6">
                <a:lumMod val="60000"/>
                <a:lumOff val="40000"/>
              </a:schemeClr>
            </a:solidFill>
            <a:ln>
              <a:solidFill>
                <a:schemeClr val="accent6">
                  <a:lumMod val="60000"/>
                  <a:lumOff val="40000"/>
                </a:schemeClr>
              </a:solidFill>
            </a:ln>
          </p:spPr>
          <p:txBody>
            <a:bodyPr wrap="square" lIns="182880" tIns="91440" rIns="182880" bIns="91440" rtlCol="0">
              <a:normAutofit/>
            </a:bodyPr>
            <a:lstStyle>
              <a:defPPr>
                <a:defRPr lang="zh-CN"/>
              </a:defPPr>
              <a:lvl1pPr>
                <a:defRPr>
                  <a:solidFill>
                    <a:srgbClr val="FFFFFF"/>
                  </a:solidFill>
                </a:defRPr>
              </a:lvl1pPr>
            </a:lstStyle>
            <a:p>
              <a:endParaRPr lang="en-US" dirty="0">
                <a:latin typeface="思源黑体 CN ExtraLight" panose="020B0200000000000000" pitchFamily="34" charset="-122"/>
                <a:ea typeface="思源黑体 CN ExtraLight" panose="020B0200000000000000" pitchFamily="34" charset="-122"/>
              </a:endParaRPr>
            </a:p>
          </p:txBody>
        </p:sp>
      </p:grpSp>
      <p:sp>
        <p:nvSpPr>
          <p:cNvPr id="166" name="矩形 165">
            <a:extLst>
              <a:ext uri="{FF2B5EF4-FFF2-40B4-BE49-F238E27FC236}">
                <a16:creationId xmlns:a16="http://schemas.microsoft.com/office/drawing/2014/main" id="{69580B96-9B84-4DED-037F-9DAF2D1228D3}"/>
              </a:ext>
            </a:extLst>
          </p:cNvPr>
          <p:cNvSpPr/>
          <p:nvPr/>
        </p:nvSpPr>
        <p:spPr>
          <a:xfrm>
            <a:off x="982641" y="1954535"/>
            <a:ext cx="3454978" cy="4255396"/>
          </a:xfrm>
          <a:prstGeom prst="rect">
            <a:avLst/>
          </a:prstGeom>
        </p:spPr>
        <p:txBody>
          <a:bodyPr wrap="square">
            <a:spAutoFit/>
          </a:bodyPr>
          <a:lstStyle/>
          <a:p>
            <a:pPr algn="just">
              <a:lnSpc>
                <a:spcPct val="150000"/>
              </a:lnSpc>
            </a:pPr>
            <a:r>
              <a:rPr lang="zh-CN" altLang="en-US" sz="1400" dirty="0"/>
              <a:t>本项目旨在</a:t>
            </a:r>
            <a:r>
              <a:rPr lang="zh-CN" altLang="en-US" sz="1400" b="1" dirty="0"/>
              <a:t>通过引入人工智能语言模型技术，全面优化汽车线束的分配过程。</a:t>
            </a:r>
            <a:r>
              <a:rPr lang="zh-CN" altLang="en-US" sz="1400" dirty="0"/>
              <a:t>人工智能语言模型可以高效处理海量的设计数据和复杂的布线需求，通过智能化分析和预测，快速生成最佳的线束分配方案。与传统的人工设计方式相比，这种技术不仅能够显著提升分配效率，还能够有效减少设计错误，确保线束匹配的精准性和稳定性。此外，利用人工智能技术还可以针对不同车型和使用场景进行个性化适配，满足现代汽车日益多样化和复杂化的需求，从而在提高线束分配质量的同时降低成本，推动汽车制造业的智能化升级。</a:t>
            </a:r>
            <a:endParaRPr sz="1400" dirty="0">
              <a:solidFill>
                <a:schemeClr val="accent2">
                  <a:lumMod val="75000"/>
                </a:schemeClr>
              </a:solidFill>
              <a:latin typeface="思源黑体 CN ExtraLight" panose="020B0200000000000000" pitchFamily="34" charset="-122"/>
              <a:ea typeface="思源黑体 CN ExtraLight" panose="020B0200000000000000" pitchFamily="34" charset="-122"/>
            </a:endParaRPr>
          </a:p>
        </p:txBody>
      </p:sp>
      <p:pic>
        <p:nvPicPr>
          <p:cNvPr id="17" name="图形 16">
            <a:extLst>
              <a:ext uri="{FF2B5EF4-FFF2-40B4-BE49-F238E27FC236}">
                <a16:creationId xmlns:a16="http://schemas.microsoft.com/office/drawing/2014/main" id="{4BA8D63B-6D00-C181-3B08-793D32DB1EAC}"/>
              </a:ext>
            </a:extLst>
          </p:cNvPr>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340521" y="365756"/>
            <a:ext cx="2508013" cy="610834"/>
          </a:xfrm>
          <a:prstGeom prst="rect">
            <a:avLst/>
          </a:prstGeom>
        </p:spPr>
      </p:pic>
      <p:sp>
        <p:nvSpPr>
          <p:cNvPr id="2" name="iśliḑè">
            <a:extLst>
              <a:ext uri="{FF2B5EF4-FFF2-40B4-BE49-F238E27FC236}">
                <a16:creationId xmlns:a16="http://schemas.microsoft.com/office/drawing/2014/main" id="{E80BE8CE-0A9A-0F54-24A4-09F211C01454}"/>
              </a:ext>
            </a:extLst>
          </p:cNvPr>
          <p:cNvSpPr/>
          <p:nvPr/>
        </p:nvSpPr>
        <p:spPr>
          <a:xfrm>
            <a:off x="982641" y="1407183"/>
            <a:ext cx="3290122" cy="302242"/>
          </a:xfrm>
          <a:prstGeom prst="rect">
            <a:avLst/>
          </a:prstGeom>
          <a:solidFill>
            <a:schemeClr val="accent6">
              <a:lumMod val="60000"/>
              <a:lumOff val="40000"/>
            </a:schemeClr>
          </a:solidFill>
          <a:ln>
            <a:solidFill>
              <a:schemeClr val="bg1"/>
            </a:solidFill>
          </a:ln>
        </p:spPr>
        <p:txBody>
          <a:bodyPr wrap="square" lIns="91440" tIns="45720" rIns="91440" bIns="45720" anchor="ctr">
            <a:noAutofit/>
          </a:bodyPr>
          <a:lstStyle/>
          <a:p>
            <a:pPr algn="ctr"/>
            <a:r>
              <a:rPr lang="zh-CN" altLang="en-US" sz="1300" b="1" spc="300" dirty="0">
                <a:solidFill>
                  <a:schemeClr val="bg1"/>
                </a:solidFill>
                <a:latin typeface="思源黑体 CN Heavy" panose="020B0A00000000000000" pitchFamily="34" charset="-122"/>
                <a:ea typeface="思源黑体 CN Heavy" panose="020B0A00000000000000" pitchFamily="34" charset="-122"/>
                <a:sym typeface="+mn-ea"/>
              </a:rPr>
              <a:t>汽车线束智能匹配研究内容</a:t>
            </a:r>
          </a:p>
        </p:txBody>
      </p:sp>
    </p:spTree>
    <p:extLst>
      <p:ext uri="{BB962C8B-B14F-4D97-AF65-F5344CB8AC3E}">
        <p14:creationId xmlns:p14="http://schemas.microsoft.com/office/powerpoint/2010/main" val="4151684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952500" y="-99568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ExtraLight" panose="020B0200000000000000" pitchFamily="34" charset="-122"/>
              <a:ea typeface="思源黑体 CN ExtraLight" panose="020B0200000000000000" pitchFamily="34" charset="-122"/>
            </a:endParaRPr>
          </a:p>
        </p:txBody>
      </p:sp>
      <p:sp>
        <p:nvSpPr>
          <p:cNvPr id="5" name="椭圆 4"/>
          <p:cNvSpPr/>
          <p:nvPr/>
        </p:nvSpPr>
        <p:spPr>
          <a:xfrm>
            <a:off x="340360" y="427990"/>
            <a:ext cx="548640" cy="54864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ExtraLight" panose="020B0200000000000000" pitchFamily="34" charset="-122"/>
              <a:ea typeface="思源黑体 CN ExtraLight" panose="020B0200000000000000" pitchFamily="34" charset="-122"/>
            </a:endParaRPr>
          </a:p>
        </p:txBody>
      </p:sp>
      <p:pic>
        <p:nvPicPr>
          <p:cNvPr id="111" name="图形 16"/>
          <p:cNvPicPr>
            <a:picLocks noChangeAspect="1"/>
          </p:cNvPicPr>
          <p:nvPr>
            <p:custDataLst>
              <p:tags r:id="rId2"/>
            </p:custDataLst>
          </p:nvPr>
        </p:nvPicPr>
        <p:blipFill>
          <a:blip r:embed="rId5">
            <a:extLst>
              <a:ext uri="{96DAC541-7B7A-43D3-8B79-37D633B846F1}">
                <asvg:svgBlip xmlns:asvg="http://schemas.microsoft.com/office/drawing/2016/SVG/main" r:embed="rId6"/>
              </a:ext>
            </a:extLst>
          </a:blip>
          <a:stretch>
            <a:fillRect/>
          </a:stretch>
        </p:blipFill>
        <p:spPr>
          <a:xfrm>
            <a:off x="340521" y="365756"/>
            <a:ext cx="2508013" cy="610834"/>
          </a:xfrm>
          <a:prstGeom prst="rect">
            <a:avLst/>
          </a:prstGeom>
        </p:spPr>
      </p:pic>
      <p:graphicFrame>
        <p:nvGraphicFramePr>
          <p:cNvPr id="112" name="表格 111"/>
          <p:cNvGraphicFramePr/>
          <p:nvPr>
            <p:extLst>
              <p:ext uri="{D42A27DB-BD31-4B8C-83A1-F6EECF244321}">
                <p14:modId xmlns:p14="http://schemas.microsoft.com/office/powerpoint/2010/main" val="1225145955"/>
              </p:ext>
            </p:extLst>
          </p:nvPr>
        </p:nvGraphicFramePr>
        <p:xfrm>
          <a:off x="6096000" y="1358952"/>
          <a:ext cx="416560" cy="731520"/>
        </p:xfrm>
        <a:graphic>
          <a:graphicData uri="http://schemas.openxmlformats.org/drawingml/2006/table">
            <a:tbl>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tblGrid>
              <a:tr h="333272">
                <a:tc>
                  <a:txBody>
                    <a:bodyPr/>
                    <a:lstStyle/>
                    <a:p>
                      <a:pPr indent="0">
                        <a:buNone/>
                      </a:pPr>
                      <a:endParaRPr lang="zh-CN" altLang="en-US" b="0"/>
                    </a:p>
                  </a:txBody>
                  <a:tcPr>
                    <a:lnL>
                      <a:noFill/>
                    </a:lnL>
                    <a:lnR>
                      <a:noFill/>
                    </a:lnR>
                    <a:lnT cap="flat">
                      <a:noFill/>
                    </a:lnT>
                    <a:lnB cap="flat">
                      <a:noFill/>
                    </a:lnB>
                    <a:lnTlToBr>
                      <a:noFill/>
                    </a:lnTlToBr>
                    <a:lnBlToTr>
                      <a:noFill/>
                    </a:lnBlToTr>
                    <a:noFill/>
                  </a:tcPr>
                </a:tc>
                <a:tc>
                  <a:txBody>
                    <a:bodyPr/>
                    <a:lstStyle/>
                    <a:p>
                      <a:pPr>
                        <a:buNone/>
                      </a:pPr>
                      <a:endParaRPr lang="zh-CN" altLang="en-US"/>
                    </a:p>
                  </a:txBody>
                  <a:tcPr>
                    <a:lnL>
                      <a:noFill/>
                    </a:lnL>
                    <a:lnR>
                      <a:noFill/>
                    </a:lnR>
                    <a:lnT>
                      <a:noFill/>
                    </a:lnT>
                    <a:lnB cap="flat">
                      <a:noFill/>
                    </a:lnB>
                    <a:lnTlToBr>
                      <a:noFill/>
                    </a:lnTlToBr>
                    <a:lnBlToTr>
                      <a:noFill/>
                    </a:lnBlToTr>
                    <a:solidFill>
                      <a:srgbClr val="FFFFFF"/>
                    </a:solidFill>
                  </a:tcPr>
                </a:tc>
                <a:extLst>
                  <a:ext uri="{0D108BD9-81ED-4DB2-BD59-A6C34878D82A}">
                    <a16:rowId xmlns:a16="http://schemas.microsoft.com/office/drawing/2014/main" val="10000"/>
                  </a:ext>
                </a:extLst>
              </a:tr>
              <a:tr h="333272">
                <a:tc>
                  <a:txBody>
                    <a:bodyPr/>
                    <a:lstStyle/>
                    <a:p>
                      <a:pPr indent="0">
                        <a:buNone/>
                      </a:pPr>
                      <a:endParaRPr lang="zh-CN" altLang="en-US"/>
                    </a:p>
                  </a:txBody>
                  <a:tcPr>
                    <a:lnL>
                      <a:noFill/>
                    </a:lnL>
                    <a:lnR>
                      <a:noFill/>
                    </a:lnR>
                    <a:lnT cap="flat">
                      <a:noFill/>
                    </a:lnT>
                    <a:lnB cap="flat">
                      <a:noFill/>
                    </a:lnB>
                    <a:lnTlToBr>
                      <a:noFill/>
                    </a:lnTlToBr>
                    <a:lnBlToTr>
                      <a:noFill/>
                    </a:lnBlToTr>
                    <a:noFill/>
                  </a:tcPr>
                </a:tc>
                <a:tc>
                  <a:txBody>
                    <a:bodyPr/>
                    <a:lstStyle/>
                    <a:p>
                      <a:pPr indent="0">
                        <a:buNone/>
                      </a:pPr>
                      <a:endParaRPr lang="zh-CN" altLang="en-US"/>
                    </a:p>
                  </a:txBody>
                  <a:tcP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5" name="矩形 114"/>
          <p:cNvSpPr/>
          <p:nvPr/>
        </p:nvSpPr>
        <p:spPr>
          <a:xfrm>
            <a:off x="874182" y="1102691"/>
            <a:ext cx="6372266" cy="1851919"/>
          </a:xfrm>
          <a:prstGeom prst="rect">
            <a:avLst/>
          </a:prstGeom>
          <a:solidFill>
            <a:schemeClr val="accent6">
              <a:lumMod val="20000"/>
              <a:lumOff val="80000"/>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6" name="文本框 115"/>
          <p:cNvSpPr txBox="1"/>
          <p:nvPr/>
        </p:nvSpPr>
        <p:spPr>
          <a:xfrm>
            <a:off x="952500" y="1102691"/>
            <a:ext cx="6430010" cy="2125656"/>
          </a:xfrm>
          <a:prstGeom prst="rect">
            <a:avLst/>
          </a:prstGeom>
          <a:noFill/>
          <a:ln w="9525">
            <a:noFill/>
          </a:ln>
        </p:spPr>
        <p:txBody>
          <a:bodyPr wrap="square">
            <a:noAutofit/>
          </a:bodyPr>
          <a:lstStyle/>
          <a:p>
            <a:pPr marL="228600" indent="-228600"/>
            <a:r>
              <a:rPr lang="zh-CN" altLang="en-US" dirty="0">
                <a:ea typeface="等线" panose="02010600030101010101" charset="-122"/>
              </a:rPr>
              <a:t>研究路线：</a:t>
            </a:r>
            <a:endParaRPr lang="en-US" altLang="zh-CN" dirty="0">
              <a:ea typeface="等线" panose="02010600030101010101" charset="-122"/>
            </a:endParaRPr>
          </a:p>
          <a:p>
            <a:pPr marL="342900" indent="-342900">
              <a:buAutoNum type="arabicPeriod"/>
            </a:pPr>
            <a:r>
              <a:rPr lang="zh-CN" altLang="en-US" dirty="0">
                <a:ea typeface="等线" panose="02010600030101010101" charset="-122"/>
              </a:rPr>
              <a:t>首先进行资料收集与整理</a:t>
            </a:r>
            <a:endParaRPr lang="en-US" altLang="zh-CN" dirty="0">
              <a:ea typeface="等线" panose="02010600030101010101" charset="-122"/>
            </a:endParaRPr>
          </a:p>
          <a:p>
            <a:pPr marL="342900" indent="-342900">
              <a:buAutoNum type="arabicPeriod"/>
            </a:pPr>
            <a:r>
              <a:rPr lang="zh-CN" altLang="en-US" dirty="0">
                <a:ea typeface="等线" panose="02010600030101010101" charset="-122"/>
              </a:rPr>
              <a:t>搭建对话系统框架</a:t>
            </a:r>
            <a:endParaRPr lang="en-US" altLang="zh-CN" dirty="0">
              <a:ea typeface="等线" panose="02010600030101010101" charset="-122"/>
            </a:endParaRPr>
          </a:p>
          <a:p>
            <a:pPr marL="342900" indent="-342900">
              <a:buAutoNum type="arabicPeriod"/>
            </a:pPr>
            <a:r>
              <a:rPr lang="zh-CN" altLang="en-US" dirty="0">
                <a:ea typeface="等线" panose="02010600030101010101" charset="-122"/>
              </a:rPr>
              <a:t>在系统开发过程中，通过不断测试、收集用户反馈，运用数据分析技术对系统性能和对话效果进行评估优化，迭代改进系统。</a:t>
            </a:r>
            <a:endParaRPr lang="en-US" altLang="zh-CN" dirty="0">
              <a:ea typeface="等线" panose="02010600030101010101" charset="-122"/>
            </a:endParaRPr>
          </a:p>
          <a:p>
            <a:pPr marL="228600" indent="-228600"/>
            <a:endParaRPr lang="en-US" altLang="zh-CN" dirty="0">
              <a:ea typeface="等线" panose="02010600030101010101" charset="-122"/>
            </a:endParaRPr>
          </a:p>
          <a:p>
            <a:pPr lvl="0" eaLnBrk="0">
              <a:lnSpc>
                <a:spcPct val="91000"/>
              </a:lnSpc>
              <a:spcBef>
                <a:spcPts val="390"/>
              </a:spcBef>
              <a:tabLst>
                <a:tab pos="198120" algn="l"/>
              </a:tabLst>
            </a:pPr>
            <a:r>
              <a:rPr lang="en-US" altLang="zh-CN" sz="1800" dirty="0">
                <a:solidFill>
                  <a:srgbClr val="374151"/>
                </a:solidFill>
                <a:effectLst/>
                <a:latin typeface="宋体" panose="02010600030101010101" pitchFamily="2" charset="-122"/>
                <a:ea typeface="微软雅黑" panose="020B0503020204020204" pitchFamily="34" charset="-122"/>
                <a:cs typeface="微软雅黑" panose="020B0503020204020204" pitchFamily="34" charset="-122"/>
              </a:rPr>
              <a:t>	</a:t>
            </a:r>
            <a:r>
              <a:rPr lang="en-US" altLang="zh-CN" sz="1800" dirty="0">
                <a:solidFill>
                  <a:srgbClr val="374151"/>
                </a:solidFill>
                <a:effectLst/>
                <a:latin typeface="微软雅黑" panose="020B0503020204020204" pitchFamily="34" charset="-122"/>
                <a:ea typeface="宋体" panose="02010600030101010101" pitchFamily="2" charset="-122"/>
                <a:cs typeface="微软雅黑" panose="020B0503020204020204" pitchFamily="34" charset="-122"/>
              </a:rPr>
              <a:t> </a:t>
            </a:r>
            <a:endParaRPr lang="zh-CN" altLang="zh-CN" sz="18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marL="228600" indent="-228600"/>
            <a:endParaRPr lang="zh-CN" altLang="en-US" dirty="0">
              <a:ea typeface="等线" panose="02010600030101010101" charset="-122"/>
            </a:endParaRPr>
          </a:p>
        </p:txBody>
      </p:sp>
      <p:sp>
        <p:nvSpPr>
          <p:cNvPr id="13" name="流程图: 过程 12">
            <a:extLst>
              <a:ext uri="{FF2B5EF4-FFF2-40B4-BE49-F238E27FC236}">
                <a16:creationId xmlns:a16="http://schemas.microsoft.com/office/drawing/2014/main" id="{261AC8A3-4E67-092B-29AB-5DB167D05DAB}"/>
              </a:ext>
            </a:extLst>
          </p:cNvPr>
          <p:cNvSpPr/>
          <p:nvPr/>
        </p:nvSpPr>
        <p:spPr>
          <a:xfrm>
            <a:off x="873514" y="3130472"/>
            <a:ext cx="6372266" cy="1333991"/>
          </a:xfrm>
          <a:prstGeom prst="flowChartProcess">
            <a:avLst/>
          </a:prstGeom>
          <a:solidFill>
            <a:schemeClr val="accent6">
              <a:lumMod val="40000"/>
              <a:lumOff val="6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A5B4D516-C9E2-1315-B9CA-9F314EC8547A}"/>
              </a:ext>
            </a:extLst>
          </p:cNvPr>
          <p:cNvSpPr txBox="1"/>
          <p:nvPr/>
        </p:nvSpPr>
        <p:spPr>
          <a:xfrm>
            <a:off x="995724" y="3210871"/>
            <a:ext cx="6430010" cy="1564014"/>
          </a:xfrm>
          <a:prstGeom prst="rect">
            <a:avLst/>
          </a:prstGeom>
          <a:noFill/>
          <a:ln w="9525">
            <a:noFill/>
          </a:ln>
        </p:spPr>
        <p:txBody>
          <a:bodyPr wrap="square">
            <a:noAutofit/>
          </a:bodyPr>
          <a:lstStyle/>
          <a:p>
            <a:pPr marL="228600" indent="-228600"/>
            <a:r>
              <a:rPr lang="zh-CN" altLang="en-US" dirty="0">
                <a:ea typeface="等线" panose="02010600030101010101" charset="-122"/>
              </a:rPr>
              <a:t>研究创新点：</a:t>
            </a:r>
            <a:endParaRPr lang="en-US" altLang="zh-CN" dirty="0">
              <a:ea typeface="等线" panose="02010600030101010101" charset="-122"/>
            </a:endParaRPr>
          </a:p>
          <a:p>
            <a:pPr marL="342900" indent="-342900">
              <a:buAutoNum type="arabicPeriod"/>
            </a:pPr>
            <a:r>
              <a:rPr lang="zh-CN" altLang="en-US" dirty="0">
                <a:ea typeface="等线" panose="02010600030101010101" charset="-122"/>
              </a:rPr>
              <a:t>领域聚焦与深度整合</a:t>
            </a:r>
            <a:endParaRPr lang="en-US" altLang="zh-CN" dirty="0">
              <a:ea typeface="等线" panose="02010600030101010101" charset="-122"/>
            </a:endParaRPr>
          </a:p>
          <a:p>
            <a:pPr marL="342900" indent="-342900">
              <a:buAutoNum type="arabicPeriod"/>
            </a:pPr>
            <a:r>
              <a:rPr lang="zh-CN" altLang="en-US" dirty="0">
                <a:ea typeface="等线" panose="02010600030101010101" charset="-122"/>
              </a:rPr>
              <a:t>多形式知识输出</a:t>
            </a:r>
            <a:endParaRPr lang="en-US" altLang="zh-CN" dirty="0">
              <a:ea typeface="等线" panose="02010600030101010101" charset="-122"/>
            </a:endParaRPr>
          </a:p>
          <a:p>
            <a:pPr marL="342900" indent="-342900">
              <a:buAutoNum type="arabicPeriod"/>
            </a:pPr>
            <a:r>
              <a:rPr lang="zh-CN" altLang="en-US" dirty="0">
                <a:ea typeface="等线" panose="02010600030101010101" charset="-122"/>
              </a:rPr>
              <a:t>智能交互体验优化</a:t>
            </a:r>
            <a:endParaRPr lang="en-US" altLang="zh-CN" dirty="0">
              <a:ea typeface="等线" panose="02010600030101010101" charset="-122"/>
            </a:endParaRPr>
          </a:p>
        </p:txBody>
      </p:sp>
      <p:graphicFrame>
        <p:nvGraphicFramePr>
          <p:cNvPr id="15" name="表格 14">
            <a:extLst>
              <a:ext uri="{FF2B5EF4-FFF2-40B4-BE49-F238E27FC236}">
                <a16:creationId xmlns:a16="http://schemas.microsoft.com/office/drawing/2014/main" id="{388FD0F8-2550-E46B-F10A-57DEDCE44008}"/>
              </a:ext>
            </a:extLst>
          </p:cNvPr>
          <p:cNvGraphicFramePr/>
          <p:nvPr>
            <p:extLst>
              <p:ext uri="{D42A27DB-BD31-4B8C-83A1-F6EECF244321}">
                <p14:modId xmlns:p14="http://schemas.microsoft.com/office/powerpoint/2010/main" val="1627030805"/>
              </p:ext>
            </p:extLst>
          </p:nvPr>
        </p:nvGraphicFramePr>
        <p:xfrm>
          <a:off x="6095332" y="4896586"/>
          <a:ext cx="416560" cy="731520"/>
        </p:xfrm>
        <a:graphic>
          <a:graphicData uri="http://schemas.openxmlformats.org/drawingml/2006/table">
            <a:tbl>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tblGrid>
              <a:tr h="333272">
                <a:tc>
                  <a:txBody>
                    <a:bodyPr/>
                    <a:lstStyle/>
                    <a:p>
                      <a:pPr indent="0">
                        <a:buNone/>
                      </a:pPr>
                      <a:endParaRPr lang="zh-CN" altLang="en-US" b="0"/>
                    </a:p>
                  </a:txBody>
                  <a:tcPr>
                    <a:lnL>
                      <a:noFill/>
                    </a:lnL>
                    <a:lnR>
                      <a:noFill/>
                    </a:lnR>
                    <a:lnT cap="flat">
                      <a:noFill/>
                    </a:lnT>
                    <a:lnB cap="flat">
                      <a:noFill/>
                    </a:lnB>
                    <a:lnTlToBr>
                      <a:noFill/>
                    </a:lnTlToBr>
                    <a:lnBlToTr>
                      <a:noFill/>
                    </a:lnBlToTr>
                    <a:noFill/>
                  </a:tcPr>
                </a:tc>
                <a:tc>
                  <a:txBody>
                    <a:bodyPr/>
                    <a:lstStyle/>
                    <a:p>
                      <a:pPr>
                        <a:buNone/>
                      </a:pPr>
                      <a:endParaRPr lang="zh-CN" altLang="en-US"/>
                    </a:p>
                  </a:txBody>
                  <a:tcPr>
                    <a:lnL>
                      <a:noFill/>
                    </a:lnL>
                    <a:lnR>
                      <a:noFill/>
                    </a:lnR>
                    <a:lnT>
                      <a:noFill/>
                    </a:lnT>
                    <a:lnB cap="flat">
                      <a:noFill/>
                    </a:lnB>
                    <a:lnTlToBr>
                      <a:noFill/>
                    </a:lnTlToBr>
                    <a:lnBlToTr>
                      <a:noFill/>
                    </a:lnBlToTr>
                    <a:solidFill>
                      <a:srgbClr val="FFFFFF"/>
                    </a:solidFill>
                  </a:tcPr>
                </a:tc>
                <a:extLst>
                  <a:ext uri="{0D108BD9-81ED-4DB2-BD59-A6C34878D82A}">
                    <a16:rowId xmlns:a16="http://schemas.microsoft.com/office/drawing/2014/main" val="10000"/>
                  </a:ext>
                </a:extLst>
              </a:tr>
              <a:tr h="333272">
                <a:tc>
                  <a:txBody>
                    <a:bodyPr/>
                    <a:lstStyle/>
                    <a:p>
                      <a:pPr indent="0">
                        <a:buNone/>
                      </a:pPr>
                      <a:endParaRPr lang="zh-CN" altLang="en-US"/>
                    </a:p>
                  </a:txBody>
                  <a:tcPr>
                    <a:lnL>
                      <a:noFill/>
                    </a:lnL>
                    <a:lnR>
                      <a:noFill/>
                    </a:lnR>
                    <a:lnT cap="flat">
                      <a:noFill/>
                    </a:lnT>
                    <a:lnB cap="flat">
                      <a:noFill/>
                    </a:lnB>
                    <a:lnTlToBr>
                      <a:noFill/>
                    </a:lnTlToBr>
                    <a:lnBlToTr>
                      <a:noFill/>
                    </a:lnBlToTr>
                    <a:noFill/>
                  </a:tcPr>
                </a:tc>
                <a:tc>
                  <a:txBody>
                    <a:bodyPr/>
                    <a:lstStyle/>
                    <a:p>
                      <a:pPr indent="0">
                        <a:buNone/>
                      </a:pPr>
                      <a:endParaRPr lang="zh-CN" altLang="en-US"/>
                    </a:p>
                  </a:txBody>
                  <a:tcP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6" name="矩形 15">
            <a:extLst>
              <a:ext uri="{FF2B5EF4-FFF2-40B4-BE49-F238E27FC236}">
                <a16:creationId xmlns:a16="http://schemas.microsoft.com/office/drawing/2014/main" id="{CA6C7563-3CA2-6C06-19CC-107F0315A722}"/>
              </a:ext>
            </a:extLst>
          </p:cNvPr>
          <p:cNvSpPr/>
          <p:nvPr/>
        </p:nvSpPr>
        <p:spPr>
          <a:xfrm>
            <a:off x="873514" y="4640325"/>
            <a:ext cx="6372266" cy="1977980"/>
          </a:xfrm>
          <a:prstGeom prst="rect">
            <a:avLst/>
          </a:prstGeom>
          <a:solidFill>
            <a:schemeClr val="accent6">
              <a:lumMod val="20000"/>
              <a:lumOff val="80000"/>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r>
              <a:rPr lang="zh-CN" altLang="en-US" dirty="0">
                <a:ea typeface="等线" panose="02010600030101010101" charset="-122"/>
              </a:rPr>
              <a:t>研究创新点：</a:t>
            </a:r>
            <a:endParaRPr lang="en-US" altLang="zh-CN" dirty="0">
              <a:ea typeface="等线" panose="02010600030101010101" charset="-122"/>
            </a:endParaRPr>
          </a:p>
          <a:p>
            <a:pPr marL="342900" indent="-342900">
              <a:buAutoNum type="arabicPeriod"/>
            </a:pPr>
            <a:r>
              <a:rPr lang="zh-CN" altLang="en-US" dirty="0">
                <a:ea typeface="等线" panose="02010600030101010101" charset="-122"/>
              </a:rPr>
              <a:t>领域聚焦与深度整合</a:t>
            </a:r>
            <a:endParaRPr lang="en-US" altLang="zh-CN" dirty="0">
              <a:ea typeface="等线" panose="02010600030101010101" charset="-122"/>
            </a:endParaRPr>
          </a:p>
          <a:p>
            <a:pPr marL="342900" indent="-342900">
              <a:buAutoNum type="arabicPeriod"/>
            </a:pPr>
            <a:r>
              <a:rPr lang="zh-CN" altLang="en-US" dirty="0">
                <a:ea typeface="等线" panose="02010600030101010101" charset="-122"/>
              </a:rPr>
              <a:t>多形式知识输出</a:t>
            </a:r>
            <a:endParaRPr lang="en-US" altLang="zh-CN" dirty="0">
              <a:ea typeface="等线" panose="02010600030101010101" charset="-122"/>
            </a:endParaRPr>
          </a:p>
          <a:p>
            <a:pPr marL="342900" indent="-342900">
              <a:buAutoNum type="arabicPeriod"/>
            </a:pPr>
            <a:r>
              <a:rPr lang="zh-CN" altLang="en-US" dirty="0">
                <a:ea typeface="等线" panose="02010600030101010101" charset="-122"/>
              </a:rPr>
              <a:t>智能交互体验优化</a:t>
            </a:r>
            <a:endParaRPr lang="en-US" altLang="zh-CN" dirty="0">
              <a:ea typeface="等线" panose="02010600030101010101" charset="-122"/>
            </a:endParaRPr>
          </a:p>
        </p:txBody>
      </p:sp>
      <p:sp>
        <p:nvSpPr>
          <p:cNvPr id="17" name="文本框 16">
            <a:extLst>
              <a:ext uri="{FF2B5EF4-FFF2-40B4-BE49-F238E27FC236}">
                <a16:creationId xmlns:a16="http://schemas.microsoft.com/office/drawing/2014/main" id="{94E795EE-D777-7B1C-316C-3FA9E2CD4B4D}"/>
              </a:ext>
            </a:extLst>
          </p:cNvPr>
          <p:cNvSpPr txBox="1"/>
          <p:nvPr/>
        </p:nvSpPr>
        <p:spPr>
          <a:xfrm>
            <a:off x="974446" y="4640325"/>
            <a:ext cx="6430010" cy="1564014"/>
          </a:xfrm>
          <a:prstGeom prst="rect">
            <a:avLst/>
          </a:prstGeom>
          <a:noFill/>
          <a:ln w="9525">
            <a:noFill/>
          </a:ln>
        </p:spPr>
        <p:txBody>
          <a:bodyPr wrap="square">
            <a:noAutofit/>
          </a:bodyPr>
          <a:lstStyle/>
          <a:p>
            <a:pPr marL="228600" indent="-228600"/>
            <a:r>
              <a:rPr lang="zh-CN" altLang="en-US" dirty="0">
                <a:ea typeface="等线" panose="02010600030101010101" charset="-122"/>
              </a:rPr>
              <a:t>研究条件：</a:t>
            </a:r>
            <a:endParaRPr lang="en-US" altLang="zh-CN" dirty="0">
              <a:ea typeface="等线" panose="02010600030101010101" charset="-122"/>
            </a:endParaRPr>
          </a:p>
          <a:p>
            <a:pPr marL="342900" indent="-342900">
              <a:buAutoNum type="arabicPeriod"/>
            </a:pPr>
            <a:r>
              <a:rPr lang="zh-CN" altLang="en-US" dirty="0">
                <a:ea typeface="等线" panose="02010600030101010101" charset="-122"/>
              </a:rPr>
              <a:t>技术团队：有具备相关知识背景的跨学科团队，保障项目顺利推进</a:t>
            </a:r>
            <a:endParaRPr lang="en-US" altLang="zh-CN" dirty="0">
              <a:ea typeface="等线" panose="02010600030101010101" charset="-122"/>
            </a:endParaRPr>
          </a:p>
          <a:p>
            <a:pPr marL="342900" indent="-342900">
              <a:buAutoNum type="arabicPeriod"/>
            </a:pPr>
            <a:r>
              <a:rPr lang="zh-CN" altLang="en-US" dirty="0">
                <a:ea typeface="等线" panose="02010600030101010101" charset="-122"/>
              </a:rPr>
              <a:t>数据资源：已积累了一定量的相关文本资源可作为数据基础</a:t>
            </a:r>
            <a:endParaRPr lang="en-US" altLang="zh-CN" dirty="0">
              <a:ea typeface="等线" panose="02010600030101010101" charset="-122"/>
            </a:endParaRPr>
          </a:p>
          <a:p>
            <a:pPr marL="342900" indent="-342900">
              <a:buAutoNum type="arabicPeriod"/>
            </a:pPr>
            <a:r>
              <a:rPr lang="zh-CN" altLang="en-US" dirty="0">
                <a:ea typeface="等线" panose="02010600030101010101" charset="-122"/>
              </a:rPr>
              <a:t>开发环境与硬件设施：具备开展模型训练的服务器、硬件等设备</a:t>
            </a:r>
            <a:endParaRPr lang="en-US" altLang="zh-CN" dirty="0">
              <a:ea typeface="等线" panose="02010600030101010101" charset="-122"/>
            </a:endParaRPr>
          </a:p>
        </p:txBody>
      </p:sp>
      <p:pic>
        <p:nvPicPr>
          <p:cNvPr id="2" name="图片 1">
            <a:extLst>
              <a:ext uri="{FF2B5EF4-FFF2-40B4-BE49-F238E27FC236}">
                <a16:creationId xmlns:a16="http://schemas.microsoft.com/office/drawing/2014/main" id="{8B4DFAF1-7F25-6B1B-8B0D-E96E33E736F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8131356" y="1260490"/>
            <a:ext cx="3274579" cy="4943849"/>
          </a:xfrm>
          <a:prstGeom prst="rect">
            <a:avLst/>
          </a:prstGeom>
          <a:ln w="38100" cap="sq">
            <a:solidFill>
              <a:srgbClr val="000000"/>
            </a:solidFill>
            <a:prstDash val="solid"/>
            <a:miter lim="800000"/>
            <a:headEnd/>
            <a:tailEnd/>
          </a:ln>
          <a:effectLst>
            <a:outerShdw blurRad="50800" dist="38100" dir="5400000" algn="t" rotWithShape="0">
              <a:prstClr val="black">
                <a:alpha val="40000"/>
              </a:prstClr>
            </a:outerShdw>
          </a:effectLst>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63" presetClass="path" presetSubtype="0" decel="50000" fill="hold" nodeType="withEffect">
                                  <p:stCondLst>
                                    <p:cond delay="1250"/>
                                  </p:stCondLst>
                                  <p:childTnLst>
                                    <p:animMotion origin="layout" path="M 0.02344 -0.11828 L -2.08333E-6 -3.7037E-6 " pathEditMode="relative" rAng="0" ptsTypes="AA">
                                      <p:cBhvr>
                                        <p:cTn id="9" dur="1000" fill="hold"/>
                                        <p:tgtEl>
                                          <p:spTgt spid="2"/>
                                        </p:tgtEl>
                                        <p:attrNameLst>
                                          <p:attrName>ppt_x</p:attrName>
                                          <p:attrName>ppt_y</p:attrName>
                                        </p:attrNameLst>
                                      </p:cBhvr>
                                      <p:rCtr x="-1172" y="5903"/>
                                    </p:animMotion>
                                  </p:childTnLst>
                                </p:cTn>
                              </p:par>
                              <p:par>
                                <p:cTn id="10" presetID="6" presetClass="emph" presetSubtype="0" decel="50000" fill="hold" nodeType="withEffect">
                                  <p:stCondLst>
                                    <p:cond delay="1250"/>
                                  </p:stCondLst>
                                  <p:childTnLst>
                                    <p:animScale>
                                      <p:cBhvr>
                                        <p:cTn id="11" dur="1000" fill="hold"/>
                                        <p:tgtEl>
                                          <p:spTgt spid="2"/>
                                        </p:tgtEl>
                                      </p:cBhvr>
                                      <p:by x="150000" y="150000"/>
                                      <p:from x="36446" y="36446"/>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952500" y="-95250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ExtraLight" panose="020B0200000000000000" pitchFamily="34" charset="-122"/>
              <a:ea typeface="思源黑体 CN ExtraLight" panose="020B0200000000000000" pitchFamily="34" charset="-122"/>
            </a:endParaRPr>
          </a:p>
        </p:txBody>
      </p:sp>
      <p:sp>
        <p:nvSpPr>
          <p:cNvPr id="7" name="椭圆 6"/>
          <p:cNvSpPr/>
          <p:nvPr/>
        </p:nvSpPr>
        <p:spPr>
          <a:xfrm>
            <a:off x="340360" y="427990"/>
            <a:ext cx="548640" cy="54864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ExtraLight" panose="020B0200000000000000" pitchFamily="34" charset="-122"/>
              <a:ea typeface="思源黑体 CN ExtraLight" panose="020B0200000000000000" pitchFamily="34" charset="-122"/>
            </a:endParaRPr>
          </a:p>
        </p:txBody>
      </p:sp>
      <p:pic>
        <p:nvPicPr>
          <p:cNvPr id="111" name="图形 16"/>
          <p:cNvPicPr>
            <a:picLocks noChangeAspect="1"/>
          </p:cNvPicPr>
          <p:nvPr>
            <p:custDataLst>
              <p:tags r:id="rId2"/>
            </p:custDataLst>
          </p:nvPr>
        </p:nvPicPr>
        <p:blipFill>
          <a:blip r:embed="rId5">
            <a:extLst>
              <a:ext uri="{96DAC541-7B7A-43D3-8B79-37D633B846F1}">
                <asvg:svgBlip xmlns:asvg="http://schemas.microsoft.com/office/drawing/2016/SVG/main" r:embed="rId6"/>
              </a:ext>
            </a:extLst>
          </a:blip>
          <a:stretch>
            <a:fillRect/>
          </a:stretch>
        </p:blipFill>
        <p:spPr>
          <a:xfrm>
            <a:off x="340521" y="365756"/>
            <a:ext cx="2508013" cy="610834"/>
          </a:xfrm>
          <a:prstGeom prst="rect">
            <a:avLst/>
          </a:prstGeom>
        </p:spPr>
      </p:pic>
      <p:sp>
        <p:nvSpPr>
          <p:cNvPr id="136" name="文本框 135"/>
          <p:cNvSpPr txBox="1"/>
          <p:nvPr/>
        </p:nvSpPr>
        <p:spPr>
          <a:xfrm>
            <a:off x="547370" y="1398905"/>
            <a:ext cx="5184140" cy="4303395"/>
          </a:xfrm>
          <a:prstGeom prst="rect">
            <a:avLst/>
          </a:prstGeom>
          <a:noFill/>
          <a:ln w="9525">
            <a:noFill/>
          </a:ln>
        </p:spPr>
        <p:txBody>
          <a:bodyPr wrap="square">
            <a:noAutofit/>
          </a:bodyPr>
          <a:lstStyle/>
          <a:p>
            <a:pPr indent="0"/>
            <a:r>
              <a:rPr lang="zh-CN" sz="2400" b="1" dirty="0">
                <a:ea typeface="等线" panose="02010600030101010101" charset="-122"/>
                <a:cs typeface="Times New Roman" panose="02020603050405020304" pitchFamily="18" charset="0"/>
              </a:rPr>
              <a:t>研究目标</a:t>
            </a:r>
            <a:endParaRPr lang="zh-CN" b="0" dirty="0">
              <a:ea typeface="等线" panose="02010600030101010101" charset="-122"/>
              <a:cs typeface="Times New Roman" panose="02020603050405020304" pitchFamily="18" charset="0"/>
            </a:endParaRPr>
          </a:p>
          <a:p>
            <a:pPr indent="0"/>
            <a:endParaRPr lang="zh-CN" b="0" dirty="0">
              <a:ea typeface="等线" panose="02010600030101010101" charset="-122"/>
              <a:cs typeface="Times New Roman" panose="02020603050405020304" pitchFamily="18" charset="0"/>
            </a:endParaRPr>
          </a:p>
          <a:p>
            <a:pPr indent="0"/>
            <a:endParaRPr lang="zh-CN" b="0" dirty="0">
              <a:ea typeface="等线" panose="02010600030101010101" charset="-122"/>
              <a:cs typeface="Times New Roman" panose="02020603050405020304" pitchFamily="18" charset="0"/>
            </a:endParaRPr>
          </a:p>
          <a:p>
            <a:pPr indent="0"/>
            <a:endParaRPr lang="zh-CN" b="0" dirty="0">
              <a:ea typeface="等线" panose="02010600030101010101" charset="-122"/>
              <a:cs typeface="Times New Roman" panose="02020603050405020304" pitchFamily="18" charset="0"/>
            </a:endParaRPr>
          </a:p>
          <a:p>
            <a:pPr indent="0"/>
            <a:r>
              <a:rPr lang="zh-CN" altLang="en-US" b="0" dirty="0">
                <a:ea typeface="等线" panose="02010600030101010101" charset="-122"/>
                <a:cs typeface="Times New Roman" panose="02020603050405020304" pitchFamily="18" charset="0"/>
              </a:rPr>
              <a:t>成功上线一款基于人工智能的系统用于汽车线束匹配，通过深度学习算法与图像识别技术提高生产效率与准确性，为汽车制造商提供智能化的解决方案。</a:t>
            </a:r>
            <a:endParaRPr lang="zh-CN" b="0" dirty="0">
              <a:ea typeface="等线" panose="02010600030101010101" charset="-122"/>
              <a:cs typeface="Times New Roman" panose="02020603050405020304" pitchFamily="18" charset="0"/>
            </a:endParaRPr>
          </a:p>
          <a:p>
            <a:pPr indent="0"/>
            <a:endParaRPr lang="zh-CN" b="0" dirty="0">
              <a:ea typeface="等线" panose="02010600030101010101" charset="-122"/>
              <a:cs typeface="Times New Roman" panose="02020603050405020304" pitchFamily="18" charset="0"/>
            </a:endParaRPr>
          </a:p>
          <a:p>
            <a:pPr indent="0"/>
            <a:endParaRPr lang="zh-CN" altLang="en-US" b="0" dirty="0">
              <a:ea typeface="等线" panose="02010600030101010101" charset="-122"/>
              <a:cs typeface="Times New Roman" panose="02020603050405020304" pitchFamily="18" charset="0"/>
            </a:endParaRPr>
          </a:p>
        </p:txBody>
      </p:sp>
      <p:sp>
        <p:nvSpPr>
          <p:cNvPr id="137" name="圆角矩形 136"/>
          <p:cNvSpPr/>
          <p:nvPr/>
        </p:nvSpPr>
        <p:spPr>
          <a:xfrm>
            <a:off x="416561" y="1314134"/>
            <a:ext cx="1876263" cy="610833"/>
          </a:xfrm>
          <a:prstGeom prst="roundRect">
            <a:avLst/>
          </a:prstGeom>
          <a:solidFill>
            <a:schemeClr val="accent6">
              <a:lumMod val="40000"/>
              <a:lumOff val="60000"/>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1" name="圆角矩形 140"/>
          <p:cNvSpPr/>
          <p:nvPr/>
        </p:nvSpPr>
        <p:spPr>
          <a:xfrm>
            <a:off x="420370" y="2405768"/>
            <a:ext cx="5311140" cy="1732263"/>
          </a:xfrm>
          <a:prstGeom prst="roundRect">
            <a:avLst/>
          </a:prstGeom>
          <a:solidFill>
            <a:schemeClr val="bg1">
              <a:lumMod val="85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 name="Picture 2"/>
          <p:cNvPicPr>
            <a:picLocks noChangeAspect="1"/>
          </p:cNvPicPr>
          <p:nvPr>
            <p:custDataLst>
              <p:tags r:id="rId3"/>
            </p:custDataLst>
          </p:nvPr>
        </p:nvPicPr>
        <p:blipFill>
          <a:blip r:embed="rId7"/>
          <a:srcRect/>
          <a:stretch>
            <a:fillRect/>
          </a:stretch>
        </p:blipFill>
        <p:spPr>
          <a:xfrm>
            <a:off x="6272532" y="1619550"/>
            <a:ext cx="5685155" cy="3667760"/>
          </a:xfrm>
          <a:prstGeom prst="rect">
            <a:avLst/>
          </a:prstGeom>
        </p:spPr>
      </p:pic>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080" y="-5080"/>
            <a:ext cx="12205335" cy="6863080"/>
            <a:chOff x="-8" y="-8"/>
            <a:chExt cx="19221" cy="10808"/>
          </a:xfrm>
        </p:grpSpPr>
        <p:pic>
          <p:nvPicPr>
            <p:cNvPr id="109" name="图片 108"/>
            <p:cNvPicPr>
              <a:picLocks noChangeAspect="1"/>
            </p:cNvPicPr>
            <p:nvPr/>
          </p:nvPicPr>
          <p:blipFill>
            <a:blip r:embed="rId6"/>
            <a:srcRect b="17500"/>
            <a:stretch>
              <a:fillRect/>
            </a:stretch>
          </p:blipFill>
          <p:spPr>
            <a:xfrm>
              <a:off x="14" y="-8"/>
              <a:ext cx="19182" cy="10808"/>
            </a:xfrm>
            <a:prstGeom prst="rect">
              <a:avLst/>
            </a:prstGeom>
          </p:spPr>
        </p:pic>
        <p:sp>
          <p:nvSpPr>
            <p:cNvPr id="5" name="矩形 4"/>
            <p:cNvSpPr/>
            <p:nvPr/>
          </p:nvSpPr>
          <p:spPr>
            <a:xfrm>
              <a:off x="-8" y="0"/>
              <a:ext cx="19221" cy="10800"/>
            </a:xfrm>
            <a:prstGeom prst="rect">
              <a:avLst/>
            </a:prstGeom>
            <a:gradFill>
              <a:gsLst>
                <a:gs pos="28000">
                  <a:srgbClr val="FFFFFF">
                    <a:alpha val="100000"/>
                  </a:srgbClr>
                </a:gs>
                <a:gs pos="79000">
                  <a:schemeClr val="bg1">
                    <a:alpha val="92000"/>
                  </a:schemeClr>
                </a:gs>
                <a:gs pos="55000">
                  <a:schemeClr val="bg1">
                    <a:alpha val="92000"/>
                  </a:schemeClr>
                </a:gs>
              </a:gsLst>
              <a:lin ang="42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PA-矩形 1"/>
          <p:cNvSpPr>
            <a:spLocks noChangeAspect="1"/>
          </p:cNvSpPr>
          <p:nvPr>
            <p:custDataLst>
              <p:tags r:id="rId1"/>
            </p:custDataLst>
          </p:nvPr>
        </p:nvSpPr>
        <p:spPr>
          <a:xfrm>
            <a:off x="-13970" y="0"/>
            <a:ext cx="8377555" cy="6858000"/>
          </a:xfrm>
          <a:prstGeom prst="rect">
            <a:avLst/>
          </a:prstGeom>
          <a:solidFill>
            <a:schemeClr val="accent6">
              <a:lumMod val="40000"/>
              <a:lumOff val="60000"/>
              <a:alpha val="9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占位符 85"/>
          <p:cNvSpPr txBox="1"/>
          <p:nvPr/>
        </p:nvSpPr>
        <p:spPr>
          <a:xfrm>
            <a:off x="615315" y="1440815"/>
            <a:ext cx="7867650" cy="4870564"/>
          </a:xfrm>
          <a:prstGeom prst="rect">
            <a:avLst/>
          </a:prstGeom>
          <a:ln>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spcBef>
                <a:spcPts val="0"/>
              </a:spcBef>
              <a:buNone/>
            </a:pPr>
            <a:r>
              <a:rPr sz="11500" dirty="0">
                <a:ln>
                  <a:gradFill>
                    <a:gsLst>
                      <a:gs pos="0">
                        <a:schemeClr val="bg1">
                          <a:alpha val="17000"/>
                          <a:lumMod val="94000"/>
                        </a:schemeClr>
                      </a:gs>
                      <a:gs pos="100000">
                        <a:srgbClr val="2F6CBA">
                          <a:alpha val="0"/>
                        </a:srgbClr>
                      </a:gs>
                    </a:gsLst>
                    <a:lin ang="5400000" scaled="1"/>
                  </a:gradFill>
                </a:ln>
                <a:noFill/>
                <a:latin typeface="思源黑体 CN Heavy" panose="020B0A00000000000000" pitchFamily="34" charset="-122"/>
                <a:ea typeface="思源黑体 CN Heavy" panose="020B0A00000000000000" pitchFamily="34" charset="-122"/>
                <a:cs typeface="+mj-lt"/>
                <a:sym typeface="+mn-lt"/>
              </a:rPr>
              <a:t>Template for student </a:t>
            </a:r>
          </a:p>
        </p:txBody>
      </p:sp>
      <p:sp>
        <p:nvSpPr>
          <p:cNvPr id="36" name="标题 1"/>
          <p:cNvSpPr txBox="1"/>
          <p:nvPr/>
        </p:nvSpPr>
        <p:spPr>
          <a:xfrm>
            <a:off x="697443" y="1084780"/>
            <a:ext cx="7055958" cy="3340735"/>
          </a:xfrm>
          <a:prstGeom prst="rect">
            <a:avLst/>
          </a:prstGeom>
        </p:spPr>
        <p:txBody>
          <a:bodyPr>
            <a:spAutoFit/>
          </a:bodyPr>
          <a:lstStyle>
            <a:defPPr>
              <a:defRPr lang="zh-CN"/>
            </a:defPPr>
            <a:lvl1pPr algn="ctr">
              <a:lnSpc>
                <a:spcPct val="120000"/>
              </a:lnSpc>
              <a:spcBef>
                <a:spcPct val="0"/>
              </a:spcBef>
              <a:buNone/>
              <a:defRPr sz="4400">
                <a:gradFill>
                  <a:gsLst>
                    <a:gs pos="0">
                      <a:schemeClr val="accent1">
                        <a:lumMod val="60000"/>
                        <a:lumOff val="40000"/>
                      </a:schemeClr>
                    </a:gs>
                    <a:gs pos="55000">
                      <a:schemeClr val="accent1"/>
                    </a:gs>
                  </a:gsLst>
                  <a:lin ang="5400000" scaled="1"/>
                </a:gradFill>
                <a:effectLst>
                  <a:outerShdw blurRad="127000" sx="102000" sy="102000" algn="ctr" rotWithShape="0">
                    <a:schemeClr val="accent1">
                      <a:alpha val="30000"/>
                    </a:schemeClr>
                  </a:outerShdw>
                </a:effectLst>
                <a:latin typeface="+mj-ea"/>
                <a:ea typeface="+mj-ea"/>
                <a:cs typeface="+mj-cs"/>
              </a:defRPr>
            </a:lvl1pPr>
          </a:lstStyle>
          <a:p>
            <a:pPr algn="l"/>
            <a:r>
              <a:rPr lang="zh-CN" altLang="en-US" sz="8800" b="1" dirty="0">
                <a:solidFill>
                  <a:schemeClr val="bg1"/>
                </a:solidFill>
                <a:effectLst/>
                <a:latin typeface="思源黑体 CN Heavy" panose="020B0A00000000000000" pitchFamily="34" charset="-122"/>
                <a:ea typeface="思源黑体 CN Heavy" panose="020B0A00000000000000" pitchFamily="34" charset="-122"/>
                <a:cs typeface="+mn-ea"/>
                <a:sym typeface="+mn-lt"/>
              </a:rPr>
              <a:t>谢谢各位老师</a:t>
            </a:r>
            <a:endParaRPr lang="en-US" altLang="zh-CN" sz="8800" b="1" dirty="0">
              <a:solidFill>
                <a:schemeClr val="bg1"/>
              </a:solidFill>
              <a:effectLst/>
              <a:latin typeface="思源黑体 CN Heavy" panose="020B0A00000000000000" pitchFamily="34" charset="-122"/>
              <a:ea typeface="思源黑体 CN Heavy" panose="020B0A00000000000000" pitchFamily="34" charset="-122"/>
              <a:cs typeface="+mn-ea"/>
              <a:sym typeface="+mn-lt"/>
            </a:endParaRPr>
          </a:p>
          <a:p>
            <a:pPr algn="l"/>
            <a:r>
              <a:rPr lang="zh-CN" altLang="en-US" sz="8800" b="1" dirty="0">
                <a:solidFill>
                  <a:schemeClr val="bg1"/>
                </a:solidFill>
                <a:effectLst/>
                <a:latin typeface="思源黑体 CN Heavy" panose="020B0A00000000000000" pitchFamily="34" charset="-122"/>
                <a:ea typeface="思源黑体 CN Heavy" panose="020B0A00000000000000" pitchFamily="34" charset="-122"/>
                <a:cs typeface="+mn-ea"/>
                <a:sym typeface="+mn-lt"/>
              </a:rPr>
              <a:t>恳请批评指正</a:t>
            </a:r>
            <a:endParaRPr lang="zh-CN" sz="8800" b="1" dirty="0">
              <a:solidFill>
                <a:schemeClr val="bg1"/>
              </a:solidFill>
              <a:effectLst/>
              <a:latin typeface="思源黑体 CN Heavy" panose="020B0A00000000000000" pitchFamily="34" charset="-122"/>
              <a:ea typeface="思源黑体 CN Heavy" panose="020B0A00000000000000" pitchFamily="34" charset="-122"/>
              <a:cs typeface="+mn-ea"/>
              <a:sym typeface="+mn-lt"/>
            </a:endParaRPr>
          </a:p>
        </p:txBody>
      </p:sp>
      <p:cxnSp>
        <p:nvCxnSpPr>
          <p:cNvPr id="10" name="直接连接符 9"/>
          <p:cNvCxnSpPr/>
          <p:nvPr/>
        </p:nvCxnSpPr>
        <p:spPr>
          <a:xfrm>
            <a:off x="1006475" y="4288790"/>
            <a:ext cx="4292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PA-圆角矩形 5"/>
          <p:cNvSpPr/>
          <p:nvPr>
            <p:custDataLst>
              <p:tags r:id="rId2"/>
            </p:custDataLst>
          </p:nvPr>
        </p:nvSpPr>
        <p:spPr>
          <a:xfrm>
            <a:off x="9095740" y="2101850"/>
            <a:ext cx="2365375" cy="1873885"/>
          </a:xfrm>
          <a:prstGeom prst="roundRect">
            <a:avLst>
              <a:gd name="adj" fmla="val 0"/>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6" name="PA-圆角矩形 5"/>
          <p:cNvSpPr/>
          <p:nvPr>
            <p:custDataLst>
              <p:tags r:id="rId3"/>
            </p:custDataLst>
          </p:nvPr>
        </p:nvSpPr>
        <p:spPr>
          <a:xfrm>
            <a:off x="9089390" y="4220562"/>
            <a:ext cx="2365375" cy="805200"/>
          </a:xfrm>
          <a:prstGeom prst="roundRect">
            <a:avLst>
              <a:gd name="adj" fmla="val 0"/>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9" name="PA-矩形 6"/>
          <p:cNvSpPr/>
          <p:nvPr>
            <p:custDataLst>
              <p:tags r:id="rId4"/>
            </p:custDataLst>
          </p:nvPr>
        </p:nvSpPr>
        <p:spPr>
          <a:xfrm>
            <a:off x="9288641" y="4306508"/>
            <a:ext cx="1856382" cy="492443"/>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zh-CN" sz="1600" b="1" dirty="0">
                <a:solidFill>
                  <a:schemeClr val="accent2"/>
                </a:solidFill>
                <a:latin typeface="思源黑体 CN Medium" panose="020B0600000000000000" pitchFamily="34" charset="-122"/>
                <a:ea typeface="思源黑体 CN Medium" panose="020B0600000000000000" pitchFamily="34" charset="-122"/>
                <a:cs typeface="微软雅黑" panose="020B0503020204020204" charset="-122"/>
                <a:sym typeface="+mn-ea"/>
              </a:rPr>
              <a:t>指导老师：</a:t>
            </a:r>
            <a:r>
              <a:rPr lang="zh-CN" altLang="en-US" sz="1600" b="1" dirty="0">
                <a:solidFill>
                  <a:schemeClr val="accent2"/>
                </a:solidFill>
                <a:latin typeface="思源黑体 CN Medium" panose="020B0600000000000000" pitchFamily="34" charset="-122"/>
                <a:ea typeface="思源黑体 CN Medium" panose="020B0600000000000000" pitchFamily="34" charset="-122"/>
                <a:cs typeface="微软雅黑" panose="020B0503020204020204" charset="-122"/>
                <a:sym typeface="+mn-ea"/>
              </a:rPr>
              <a:t>冯巾松</a:t>
            </a:r>
            <a:endParaRPr lang="en-US" altLang="zh-CN" sz="1600" b="1" dirty="0">
              <a:solidFill>
                <a:schemeClr val="accent2"/>
              </a:solidFill>
              <a:latin typeface="思源黑体 CN Medium" panose="020B0600000000000000" pitchFamily="34" charset="-122"/>
              <a:ea typeface="思源黑体 CN Medium" panose="020B0600000000000000" pitchFamily="34" charset="-122"/>
              <a:cs typeface="微软雅黑" panose="020B0503020204020204" charset="-122"/>
              <a:sym typeface="+mn-ea"/>
            </a:endParaRPr>
          </a:p>
          <a:p>
            <a:pPr lvl="0">
              <a:defRPr/>
            </a:pPr>
            <a:r>
              <a:rPr lang="zh-CN" altLang="en-US" sz="1600" b="1" dirty="0">
                <a:solidFill>
                  <a:schemeClr val="accent2"/>
                </a:solidFill>
                <a:latin typeface="思源黑体 CN Medium" panose="020B0600000000000000" pitchFamily="34" charset="-122"/>
                <a:ea typeface="思源黑体 CN Medium" panose="020B0600000000000000" pitchFamily="34" charset="-122"/>
                <a:cs typeface="微软雅黑" panose="020B0503020204020204" charset="-122"/>
                <a:sym typeface="+mn-ea"/>
              </a:rPr>
              <a:t>                 尹长青</a:t>
            </a:r>
            <a:endParaRPr lang="zh-CN" sz="1600" dirty="0">
              <a:solidFill>
                <a:schemeClr val="accent2"/>
              </a:solidFill>
              <a:latin typeface="思源黑体 CN Medium" panose="020B0600000000000000" pitchFamily="34" charset="-122"/>
              <a:ea typeface="思源黑体 CN Medium" panose="020B0600000000000000" pitchFamily="34" charset="-122"/>
              <a:cs typeface="微软雅黑" panose="020B0503020204020204" charset="-122"/>
              <a:sym typeface="+mn-ea"/>
            </a:endParaRPr>
          </a:p>
        </p:txBody>
      </p:sp>
      <p:sp>
        <p:nvSpPr>
          <p:cNvPr id="76" name="文本框 75"/>
          <p:cNvSpPr txBox="1"/>
          <p:nvPr/>
        </p:nvSpPr>
        <p:spPr>
          <a:xfrm>
            <a:off x="1006475" y="5935949"/>
            <a:ext cx="1518558" cy="257175"/>
          </a:xfrm>
          <a:prstGeom prst="rect">
            <a:avLst/>
          </a:prstGeom>
        </p:spPr>
        <p:txBody>
          <a:bodyPr wrap="square">
            <a:spAutoFit/>
          </a:bodyPr>
          <a:lstStyle>
            <a:defPPr>
              <a:defRPr lang="zh-CN"/>
            </a:defPPr>
            <a:lvl1pPr indent="0">
              <a:lnSpc>
                <a:spcPct val="90000"/>
              </a:lnSpc>
              <a:spcBef>
                <a:spcPts val="0"/>
              </a:spcBef>
              <a:buFont typeface="Arial" panose="020B0604020202020204" pitchFamily="34" charset="0"/>
              <a:buNone/>
              <a:defRPr>
                <a:latin typeface="阿里巴巴普惠体 L" panose="00020600040101010101" pitchFamily="18" charset="-122"/>
                <a:ea typeface="阿里巴巴普惠体 L" panose="00020600040101010101" pitchFamily="18" charset="-122"/>
                <a:cs typeface="阿里巴巴普惠体 L" panose="00020600040101010101" pitchFamily="18"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dist"/>
            <a:r>
              <a:rPr lang="en-US" altLang="zh-CN" sz="1200" dirty="0">
                <a:solidFill>
                  <a:schemeClr val="bg1"/>
                </a:solidFill>
                <a:latin typeface="思源黑体 CN Medium" panose="020B0600000000000000" pitchFamily="34" charset="-122"/>
                <a:ea typeface="思源黑体 CN Medium" panose="020B0600000000000000" pitchFamily="34" charset="-122"/>
                <a:cs typeface="+mn-ea"/>
                <a:sym typeface="+mn-lt"/>
              </a:rPr>
              <a:t>2024 / 12 / 24</a:t>
            </a:r>
          </a:p>
        </p:txBody>
      </p:sp>
      <p:sp>
        <p:nvSpPr>
          <p:cNvPr id="27" name="椭圆 26"/>
          <p:cNvSpPr/>
          <p:nvPr/>
        </p:nvSpPr>
        <p:spPr>
          <a:xfrm>
            <a:off x="3498850" y="-95250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410335" y="168529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3265170" y="5385435"/>
            <a:ext cx="1487170" cy="148717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0287000" y="459105"/>
            <a:ext cx="1905000" cy="1419860"/>
          </a:xfrm>
          <a:prstGeom prst="ellipse">
            <a:avLst/>
          </a:prstGeom>
          <a:gradFill>
            <a:gsLst>
              <a:gs pos="14000">
                <a:srgbClr val="FFFFFF">
                  <a:alpha val="0"/>
                </a:srgbClr>
              </a:gs>
              <a:gs pos="100000">
                <a:schemeClr val="bg1">
                  <a:alpha val="92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5732780" y="1079500"/>
            <a:ext cx="548640" cy="54864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8846820" y="2764155"/>
            <a:ext cx="2383155" cy="548640"/>
          </a:xfrm>
          <a:prstGeom prst="ellipse">
            <a:avLst/>
          </a:prstGeom>
          <a:gradFill>
            <a:gsLst>
              <a:gs pos="14000">
                <a:srgbClr val="FFFFFF">
                  <a:alpha val="0"/>
                </a:srgbClr>
              </a:gs>
              <a:gs pos="100000">
                <a:schemeClr val="bg1">
                  <a:alpha val="92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zh-CN" altLang="en-US" b="1" dirty="0">
                <a:solidFill>
                  <a:schemeClr val="accent2"/>
                </a:solidFill>
                <a:latin typeface="思源黑体 CN Medium" panose="020B0600000000000000" pitchFamily="34" charset="-122"/>
                <a:ea typeface="思源黑体 CN Medium" panose="020B0600000000000000" pitchFamily="34" charset="-122"/>
                <a:cs typeface="微软雅黑" panose="020B0503020204020204" charset="-122"/>
                <a:sym typeface="+mn-ea"/>
              </a:rPr>
              <a:t>第一主持人：</a:t>
            </a:r>
            <a:endParaRPr lang="zh-CN" altLang="en-US" b="1" dirty="0">
              <a:solidFill>
                <a:schemeClr val="accent2"/>
              </a:solidFill>
              <a:latin typeface="思源黑体 CN Medium" panose="020B0600000000000000" pitchFamily="34" charset="-122"/>
              <a:ea typeface="思源黑体 CN Medium" panose="020B0600000000000000" pitchFamily="34" charset="-122"/>
              <a:cs typeface="微软雅黑" panose="020B0503020204020204" charset="-122"/>
            </a:endParaRPr>
          </a:p>
          <a:p>
            <a:pPr lvl="0">
              <a:defRPr/>
            </a:pPr>
            <a:r>
              <a:rPr lang="zh-CN" altLang="en-US" dirty="0">
                <a:solidFill>
                  <a:schemeClr val="accent2"/>
                </a:solidFill>
                <a:latin typeface="思源黑体 CN Medium" panose="020B0600000000000000" pitchFamily="34" charset="-122"/>
                <a:ea typeface="思源黑体 CN Medium" panose="020B0600000000000000" pitchFamily="34" charset="-122"/>
                <a:cs typeface="微软雅黑" panose="020B0503020204020204" charset="-122"/>
                <a:sym typeface="+mn-ea"/>
              </a:rPr>
              <a:t>陶子芾</a:t>
            </a:r>
            <a:endParaRPr lang="zh-CN" altLang="en-US" dirty="0">
              <a:solidFill>
                <a:schemeClr val="accent2"/>
              </a:solidFill>
              <a:latin typeface="思源黑体 CN Medium" panose="020B0600000000000000" pitchFamily="34" charset="-122"/>
              <a:ea typeface="思源黑体 CN Medium" panose="020B0600000000000000" pitchFamily="34" charset="-122"/>
              <a:cs typeface="微软雅黑" panose="020B0503020204020204" charset="-122"/>
            </a:endParaRPr>
          </a:p>
          <a:p>
            <a:pPr lvl="0">
              <a:defRPr/>
            </a:pPr>
            <a:r>
              <a:rPr lang="zh-CN" altLang="en-US" b="1" dirty="0">
                <a:solidFill>
                  <a:schemeClr val="accent2"/>
                </a:solidFill>
                <a:latin typeface="思源黑体 CN Medium" panose="020B0600000000000000" pitchFamily="34" charset="-122"/>
                <a:ea typeface="思源黑体 CN Medium" panose="020B0600000000000000" pitchFamily="34" charset="-122"/>
                <a:cs typeface="微软雅黑" panose="020B0503020204020204" charset="-122"/>
                <a:sym typeface="+mn-ea"/>
              </a:rPr>
              <a:t>项目成员</a:t>
            </a:r>
            <a:r>
              <a:rPr lang="zh-CN" b="1" dirty="0">
                <a:solidFill>
                  <a:schemeClr val="accent2"/>
                </a:solidFill>
                <a:latin typeface="思源黑体 CN Medium" panose="020B0600000000000000" pitchFamily="34" charset="-122"/>
                <a:ea typeface="思源黑体 CN Medium" panose="020B0600000000000000" pitchFamily="34" charset="-122"/>
                <a:cs typeface="微软雅黑" panose="020B0503020204020204" charset="-122"/>
                <a:sym typeface="+mn-ea"/>
              </a:rPr>
              <a:t>：</a:t>
            </a:r>
            <a:endParaRPr lang="zh-CN" b="1" dirty="0">
              <a:solidFill>
                <a:schemeClr val="accent2"/>
              </a:solidFill>
              <a:latin typeface="思源黑体 CN Medium" panose="020B0600000000000000" pitchFamily="34" charset="-122"/>
              <a:ea typeface="思源黑体 CN Medium" panose="020B0600000000000000" pitchFamily="34" charset="-122"/>
              <a:cs typeface="微软雅黑" panose="020B0503020204020204" charset="-122"/>
            </a:endParaRPr>
          </a:p>
          <a:p>
            <a:pPr lvl="0">
              <a:defRPr/>
            </a:pPr>
            <a:r>
              <a:rPr lang="zh-CN" altLang="en-US" dirty="0">
                <a:solidFill>
                  <a:schemeClr val="accent2"/>
                </a:solidFill>
                <a:latin typeface="思源黑体 CN Medium" panose="020B0600000000000000" pitchFamily="34" charset="-122"/>
                <a:ea typeface="思源黑体 CN Medium" panose="020B0600000000000000" pitchFamily="34" charset="-122"/>
                <a:cs typeface="微软雅黑" panose="020B0503020204020204" charset="-122"/>
                <a:sym typeface="+mn-ea"/>
              </a:rPr>
              <a:t>张茁含睿</a:t>
            </a:r>
            <a:endParaRPr lang="zh-CN" altLang="en-US" dirty="0">
              <a:solidFill>
                <a:schemeClr val="accent2"/>
              </a:solidFill>
              <a:latin typeface="思源黑体 CN Medium" panose="020B0600000000000000" pitchFamily="34" charset="-122"/>
              <a:ea typeface="思源黑体 CN Medium" panose="020B0600000000000000" pitchFamily="34" charset="-122"/>
              <a:cs typeface="微软雅黑" panose="020B0503020204020204" charset="-122"/>
            </a:endParaRPr>
          </a:p>
          <a:p>
            <a:pPr lvl="0">
              <a:defRPr/>
            </a:pPr>
            <a:endParaRPr lang="zh-CN" altLang="en-US" dirty="0">
              <a:latin typeface="思源黑体 CN Medium" panose="020B0600000000000000" pitchFamily="34" charset="-122"/>
              <a:ea typeface="思源黑体 CN Medium" panose="020B0600000000000000"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080" y="-5080"/>
            <a:ext cx="10185400" cy="6863080"/>
            <a:chOff x="-8" y="-8"/>
            <a:chExt cx="19221" cy="10808"/>
          </a:xfrm>
        </p:grpSpPr>
        <p:pic>
          <p:nvPicPr>
            <p:cNvPr id="109" name="图片 108"/>
            <p:cNvPicPr>
              <a:picLocks noChangeAspect="1"/>
            </p:cNvPicPr>
            <p:nvPr/>
          </p:nvPicPr>
          <p:blipFill>
            <a:blip r:embed="rId8"/>
            <a:srcRect b="17500"/>
            <a:stretch>
              <a:fillRect/>
            </a:stretch>
          </p:blipFill>
          <p:spPr>
            <a:xfrm>
              <a:off x="14" y="-8"/>
              <a:ext cx="19182" cy="10808"/>
            </a:xfrm>
            <a:prstGeom prst="rect">
              <a:avLst/>
            </a:prstGeom>
          </p:spPr>
        </p:pic>
        <p:sp>
          <p:nvSpPr>
            <p:cNvPr id="9" name="矩形 8"/>
            <p:cNvSpPr/>
            <p:nvPr/>
          </p:nvSpPr>
          <p:spPr>
            <a:xfrm>
              <a:off x="-8" y="0"/>
              <a:ext cx="19221" cy="10800"/>
            </a:xfrm>
            <a:prstGeom prst="rect">
              <a:avLst/>
            </a:prstGeom>
            <a:gradFill>
              <a:gsLst>
                <a:gs pos="0">
                  <a:srgbClr val="FFFFFF">
                    <a:alpha val="82000"/>
                  </a:srgbClr>
                </a:gs>
                <a:gs pos="79000">
                  <a:schemeClr val="bg1">
                    <a:alpha val="89000"/>
                  </a:schemeClr>
                </a:gs>
                <a:gs pos="55000">
                  <a:schemeClr val="bg1">
                    <a:alpha val="92000"/>
                  </a:schemeClr>
                </a:gs>
              </a:gsLst>
              <a:lin ang="42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PA-矩形 1"/>
          <p:cNvSpPr/>
          <p:nvPr>
            <p:custDataLst>
              <p:tags r:id="rId1"/>
            </p:custDataLst>
          </p:nvPr>
        </p:nvSpPr>
        <p:spPr>
          <a:xfrm flipH="1">
            <a:off x="3846195" y="0"/>
            <a:ext cx="8343265" cy="6856095"/>
          </a:xfrm>
          <a:prstGeom prst="rect">
            <a:avLst/>
          </a:prstGeom>
          <a:solidFill>
            <a:schemeClr val="accent6">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标题 1"/>
          <p:cNvSpPr txBox="1"/>
          <p:nvPr/>
        </p:nvSpPr>
        <p:spPr>
          <a:xfrm>
            <a:off x="911543" y="2407285"/>
            <a:ext cx="2336800" cy="1499000"/>
          </a:xfrm>
          <a:prstGeom prst="rect">
            <a:avLst/>
          </a:prstGeom>
        </p:spPr>
        <p:txBody>
          <a:bodyPr wrap="square">
            <a:spAutoFit/>
          </a:bodyPr>
          <a:lstStyle>
            <a:defPPr>
              <a:defRPr lang="zh-CN"/>
            </a:defPPr>
            <a:lvl1pPr algn="ctr">
              <a:lnSpc>
                <a:spcPct val="120000"/>
              </a:lnSpc>
              <a:spcBef>
                <a:spcPct val="0"/>
              </a:spcBef>
              <a:buNone/>
              <a:defRPr sz="4400">
                <a:gradFill>
                  <a:gsLst>
                    <a:gs pos="0">
                      <a:schemeClr val="accent1">
                        <a:lumMod val="60000"/>
                        <a:lumOff val="40000"/>
                      </a:schemeClr>
                    </a:gs>
                    <a:gs pos="55000">
                      <a:schemeClr val="accent1"/>
                    </a:gs>
                  </a:gsLst>
                  <a:lin ang="5400000" scaled="1"/>
                </a:gradFill>
                <a:effectLst>
                  <a:outerShdw blurRad="127000" sx="102000" sy="102000" algn="ctr" rotWithShape="0">
                    <a:schemeClr val="accent1">
                      <a:alpha val="30000"/>
                    </a:schemeClr>
                  </a:outerShdw>
                </a:effectLst>
                <a:latin typeface="+mj-ea"/>
                <a:ea typeface="+mj-ea"/>
                <a:cs typeface="+mj-cs"/>
              </a:defRPr>
            </a:lvl1pPr>
          </a:lstStyle>
          <a:p>
            <a:pPr algn="l"/>
            <a:r>
              <a:rPr lang="zh-CN" altLang="en-US" sz="8000" b="1" dirty="0">
                <a:solidFill>
                  <a:schemeClr val="accent2">
                    <a:lumMod val="75000"/>
                  </a:schemeClr>
                </a:solidFill>
                <a:effectLst/>
                <a:latin typeface="思源黑体 CN Medium" panose="020B0600000000000000" pitchFamily="34" charset="-122"/>
                <a:ea typeface="思源黑体 CN Medium" panose="020B0600000000000000" pitchFamily="34" charset="-122"/>
                <a:cs typeface="+mn-ea"/>
                <a:sym typeface="+mn-lt"/>
              </a:rPr>
              <a:t>目录</a:t>
            </a:r>
          </a:p>
        </p:txBody>
      </p:sp>
      <p:sp>
        <p:nvSpPr>
          <p:cNvPr id="37" name="文本占位符 85"/>
          <p:cNvSpPr txBox="1"/>
          <p:nvPr/>
        </p:nvSpPr>
        <p:spPr>
          <a:xfrm>
            <a:off x="1587818" y="4058264"/>
            <a:ext cx="1140890" cy="313932"/>
          </a:xfrm>
          <a:prstGeom prst="rect">
            <a:avLst/>
          </a:prstGeom>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spcBef>
                <a:spcPts val="0"/>
              </a:spcBef>
              <a:buNone/>
            </a:pPr>
            <a:r>
              <a:rPr lang="en-US" sz="1600" dirty="0">
                <a:solidFill>
                  <a:schemeClr val="accent2">
                    <a:lumMod val="75000"/>
                  </a:schemeClr>
                </a:solidFill>
                <a:latin typeface="思源黑体 CN Medium" panose="020B0600000000000000" pitchFamily="34" charset="-122"/>
                <a:ea typeface="思源黑体 CN Medium" panose="020B0600000000000000" pitchFamily="34" charset="-122"/>
                <a:cs typeface="+mj-lt"/>
                <a:sym typeface="+mn-lt"/>
              </a:rPr>
              <a:t>CONTENT</a:t>
            </a:r>
          </a:p>
        </p:txBody>
      </p:sp>
      <p:cxnSp>
        <p:nvCxnSpPr>
          <p:cNvPr id="29" name="直接连接符 28"/>
          <p:cNvCxnSpPr/>
          <p:nvPr/>
        </p:nvCxnSpPr>
        <p:spPr>
          <a:xfrm flipV="1">
            <a:off x="1021080" y="3940810"/>
            <a:ext cx="2117725" cy="127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42" name="组合 41"/>
          <p:cNvGrpSpPr/>
          <p:nvPr/>
        </p:nvGrpSpPr>
        <p:grpSpPr>
          <a:xfrm>
            <a:off x="5273040" y="1933575"/>
            <a:ext cx="2919730" cy="784225"/>
            <a:chOff x="10150" y="1649"/>
            <a:chExt cx="4598" cy="1235"/>
          </a:xfrm>
        </p:grpSpPr>
        <p:sp>
          <p:nvSpPr>
            <p:cNvPr id="30" name="文本框 29"/>
            <p:cNvSpPr txBox="1"/>
            <p:nvPr/>
          </p:nvSpPr>
          <p:spPr>
            <a:xfrm>
              <a:off x="10150" y="1649"/>
              <a:ext cx="4598" cy="822"/>
            </a:xfrm>
            <a:prstGeom prst="rect">
              <a:avLst/>
            </a:prstGeom>
            <a:noFill/>
          </p:spPr>
          <p:txBody>
            <a:bodyPr wrap="square" rtlCol="0">
              <a:spAutoFit/>
            </a:bodyPr>
            <a:lstStyle/>
            <a:p>
              <a:pPr algn="l"/>
              <a:r>
                <a:rPr lang="zh-CN" altLang="en-US" sz="2800" b="1" dirty="0">
                  <a:solidFill>
                    <a:schemeClr val="bg1"/>
                  </a:solidFill>
                  <a:latin typeface="思源黑体 CN Medium" panose="020B0600000000000000" pitchFamily="34" charset="-122"/>
                  <a:ea typeface="思源黑体 CN Medium" panose="020B0600000000000000" pitchFamily="34" charset="-122"/>
                </a:rPr>
                <a:t>项目背景</a:t>
              </a:r>
            </a:p>
          </p:txBody>
        </p:sp>
        <p:sp>
          <p:nvSpPr>
            <p:cNvPr id="65" name="矩形 64"/>
            <p:cNvSpPr/>
            <p:nvPr/>
          </p:nvSpPr>
          <p:spPr>
            <a:xfrm>
              <a:off x="10150" y="2450"/>
              <a:ext cx="3663" cy="434"/>
            </a:xfrm>
            <a:prstGeom prst="rect">
              <a:avLst/>
            </a:prstGeom>
          </p:spPr>
          <p:txBody>
            <a:bodyPr wrap="none">
              <a:spAutoFit/>
            </a:bodyPr>
            <a:lstStyle/>
            <a:p>
              <a:r>
                <a:rPr lang="zh-CN" altLang="en-US" sz="1200" dirty="0">
                  <a:solidFill>
                    <a:schemeClr val="bg1"/>
                  </a:solidFill>
                  <a:latin typeface="思源黑体 CN Medium" panose="020B0600000000000000" pitchFamily="34" charset="-122"/>
                  <a:ea typeface="思源黑体 CN Medium" panose="020B0600000000000000" pitchFamily="34" charset="-122"/>
                </a:rPr>
                <a:t>The  </a:t>
              </a:r>
              <a:r>
                <a:rPr lang="en-US" altLang="zh-CN" sz="1200" dirty="0">
                  <a:solidFill>
                    <a:schemeClr val="bg1"/>
                  </a:solidFill>
                  <a:latin typeface="思源黑体 CN Medium" panose="020B0600000000000000" pitchFamily="34" charset="-122"/>
                  <a:ea typeface="思源黑体 CN Medium" panose="020B0600000000000000" pitchFamily="34" charset="-122"/>
                </a:rPr>
                <a:t>background </a:t>
              </a:r>
              <a:r>
                <a:rPr lang="zh-CN" altLang="en-US" sz="1200" dirty="0">
                  <a:solidFill>
                    <a:schemeClr val="bg1"/>
                  </a:solidFill>
                  <a:latin typeface="思源黑体 CN Medium" panose="020B0600000000000000" pitchFamily="34" charset="-122"/>
                  <a:ea typeface="思源黑体 CN Medium" panose="020B0600000000000000" pitchFamily="34" charset="-122"/>
                </a:rPr>
                <a:t>of the topic</a:t>
              </a:r>
            </a:p>
          </p:txBody>
        </p:sp>
      </p:grpSp>
      <p:sp>
        <p:nvSpPr>
          <p:cNvPr id="46" name="PA-圆角矩形 5"/>
          <p:cNvSpPr/>
          <p:nvPr>
            <p:custDataLst>
              <p:tags r:id="rId2"/>
            </p:custDataLst>
          </p:nvPr>
        </p:nvSpPr>
        <p:spPr>
          <a:xfrm>
            <a:off x="4315460" y="1982470"/>
            <a:ext cx="821055" cy="716915"/>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思源黑体 CN Medium" panose="020B0600000000000000" pitchFamily="34" charset="-122"/>
              <a:ea typeface="思源黑体 CN Medium" panose="020B0600000000000000" pitchFamily="34" charset="-122"/>
            </a:endParaRPr>
          </a:p>
        </p:txBody>
      </p:sp>
      <p:grpSp>
        <p:nvGrpSpPr>
          <p:cNvPr id="50" name="组合 49"/>
          <p:cNvGrpSpPr/>
          <p:nvPr/>
        </p:nvGrpSpPr>
        <p:grpSpPr>
          <a:xfrm>
            <a:off x="8822055" y="1861820"/>
            <a:ext cx="2919730" cy="784225"/>
            <a:chOff x="10150" y="1649"/>
            <a:chExt cx="4598" cy="1235"/>
          </a:xfrm>
        </p:grpSpPr>
        <p:sp>
          <p:nvSpPr>
            <p:cNvPr id="51" name="文本框 50"/>
            <p:cNvSpPr txBox="1"/>
            <p:nvPr/>
          </p:nvSpPr>
          <p:spPr>
            <a:xfrm>
              <a:off x="10150" y="1649"/>
              <a:ext cx="4598" cy="822"/>
            </a:xfrm>
            <a:prstGeom prst="rect">
              <a:avLst/>
            </a:prstGeom>
            <a:noFill/>
          </p:spPr>
          <p:txBody>
            <a:bodyPr wrap="square" rtlCol="0">
              <a:spAutoFit/>
            </a:bodyPr>
            <a:lstStyle/>
            <a:p>
              <a:pPr algn="l"/>
              <a:r>
                <a:rPr lang="zh-CN" altLang="en-US" sz="2800" b="1" dirty="0">
                  <a:solidFill>
                    <a:schemeClr val="bg1"/>
                  </a:solidFill>
                  <a:latin typeface="方正小标宋简体" panose="03000509000000000000" pitchFamily="65" charset="-122"/>
                  <a:ea typeface="方正小标宋简体" panose="03000509000000000000" pitchFamily="65" charset="-122"/>
                </a:rPr>
                <a:t>研究现状</a:t>
              </a:r>
            </a:p>
          </p:txBody>
        </p:sp>
        <p:sp>
          <p:nvSpPr>
            <p:cNvPr id="52" name="矩形 51"/>
            <p:cNvSpPr/>
            <p:nvPr/>
          </p:nvSpPr>
          <p:spPr>
            <a:xfrm>
              <a:off x="10150" y="2450"/>
              <a:ext cx="2175" cy="434"/>
            </a:xfrm>
            <a:prstGeom prst="rect">
              <a:avLst/>
            </a:prstGeom>
          </p:spPr>
          <p:txBody>
            <a:bodyPr wrap="none">
              <a:spAutoFit/>
            </a:bodyPr>
            <a:lstStyle/>
            <a:p>
              <a:r>
                <a:rPr lang="en-US" altLang="zh-CN" sz="1200" dirty="0">
                  <a:solidFill>
                    <a:schemeClr val="bg1"/>
                  </a:solidFill>
                  <a:latin typeface="华文中宋" panose="02010600040101010101" pitchFamily="2" charset="-122"/>
                  <a:ea typeface="华文中宋" panose="02010600040101010101" pitchFamily="2" charset="-122"/>
                </a:rPr>
                <a:t>Research status</a:t>
              </a:r>
              <a:endParaRPr lang="zh-CN" altLang="en-US" sz="1200" dirty="0">
                <a:solidFill>
                  <a:schemeClr val="bg1"/>
                </a:solidFill>
                <a:latin typeface="华文中宋" panose="02010600040101010101" pitchFamily="2" charset="-122"/>
                <a:ea typeface="华文中宋" panose="02010600040101010101" pitchFamily="2" charset="-122"/>
              </a:endParaRPr>
            </a:p>
          </p:txBody>
        </p:sp>
      </p:grpSp>
      <p:sp>
        <p:nvSpPr>
          <p:cNvPr id="53" name="PA-圆角矩形 5"/>
          <p:cNvSpPr/>
          <p:nvPr>
            <p:custDataLst>
              <p:tags r:id="rId3"/>
            </p:custDataLst>
          </p:nvPr>
        </p:nvSpPr>
        <p:spPr>
          <a:xfrm>
            <a:off x="7841298" y="1910715"/>
            <a:ext cx="821055" cy="716915"/>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思源黑体 CN Medium" panose="020B0600000000000000" pitchFamily="34" charset="-122"/>
              <a:ea typeface="思源黑体 CN Medium" panose="020B0600000000000000" pitchFamily="34" charset="-122"/>
            </a:endParaRPr>
          </a:p>
        </p:txBody>
      </p:sp>
      <p:sp>
        <p:nvSpPr>
          <p:cNvPr id="57" name="文本框 56"/>
          <p:cNvSpPr txBox="1"/>
          <p:nvPr/>
        </p:nvSpPr>
        <p:spPr>
          <a:xfrm>
            <a:off x="7910195" y="1977390"/>
            <a:ext cx="683260" cy="583565"/>
          </a:xfrm>
          <a:prstGeom prst="rect">
            <a:avLst/>
          </a:prstGeom>
          <a:noFill/>
        </p:spPr>
        <p:txBody>
          <a:bodyPr wrap="square" rtlCol="0">
            <a:spAutoFit/>
          </a:bodyPr>
          <a:lstStyle/>
          <a:p>
            <a:pPr algn="ctr"/>
            <a:r>
              <a:rPr lang="en-US" altLang="zh-CN" sz="3200" b="1" dirty="0">
                <a:solidFill>
                  <a:schemeClr val="bg1"/>
                </a:solidFill>
                <a:latin typeface="思源黑体 CN Medium" panose="020B0600000000000000" pitchFamily="34" charset="-122"/>
                <a:ea typeface="思源黑体 CN Medium" panose="020B0600000000000000" pitchFamily="34" charset="-122"/>
              </a:rPr>
              <a:t>2</a:t>
            </a:r>
          </a:p>
        </p:txBody>
      </p:sp>
      <p:grpSp>
        <p:nvGrpSpPr>
          <p:cNvPr id="59" name="组合 58"/>
          <p:cNvGrpSpPr/>
          <p:nvPr/>
        </p:nvGrpSpPr>
        <p:grpSpPr>
          <a:xfrm>
            <a:off x="5273040" y="3288665"/>
            <a:ext cx="2919730" cy="784225"/>
            <a:chOff x="10150" y="1649"/>
            <a:chExt cx="4598" cy="1235"/>
          </a:xfrm>
        </p:grpSpPr>
        <p:sp>
          <p:nvSpPr>
            <p:cNvPr id="60" name="文本框 59"/>
            <p:cNvSpPr txBox="1"/>
            <p:nvPr/>
          </p:nvSpPr>
          <p:spPr>
            <a:xfrm>
              <a:off x="10150" y="1649"/>
              <a:ext cx="4598" cy="822"/>
            </a:xfrm>
            <a:prstGeom prst="rect">
              <a:avLst/>
            </a:prstGeom>
            <a:noFill/>
          </p:spPr>
          <p:txBody>
            <a:bodyPr wrap="square" rtlCol="0">
              <a:spAutoFit/>
            </a:bodyPr>
            <a:lstStyle/>
            <a:p>
              <a:pPr algn="l"/>
              <a:r>
                <a:rPr lang="zh-CN" altLang="en-US" sz="2800" b="1" dirty="0">
                  <a:solidFill>
                    <a:schemeClr val="bg1"/>
                  </a:solidFill>
                  <a:latin typeface="思源黑体 CN Medium" panose="020B0600000000000000" pitchFamily="34" charset="-122"/>
                  <a:ea typeface="思源黑体 CN Medium" panose="020B0600000000000000" pitchFamily="34" charset="-122"/>
                </a:rPr>
                <a:t>研究内容</a:t>
              </a:r>
            </a:p>
          </p:txBody>
        </p:sp>
        <p:sp>
          <p:nvSpPr>
            <p:cNvPr id="61" name="矩形 60"/>
            <p:cNvSpPr/>
            <p:nvPr/>
          </p:nvSpPr>
          <p:spPr>
            <a:xfrm>
              <a:off x="10150" y="2450"/>
              <a:ext cx="2328" cy="434"/>
            </a:xfrm>
            <a:prstGeom prst="rect">
              <a:avLst/>
            </a:prstGeom>
          </p:spPr>
          <p:txBody>
            <a:bodyPr wrap="none">
              <a:spAutoFit/>
            </a:bodyPr>
            <a:lstStyle/>
            <a:p>
              <a:r>
                <a:rPr lang="en-US" altLang="zh-CN" sz="1200" dirty="0">
                  <a:solidFill>
                    <a:schemeClr val="bg1"/>
                  </a:solidFill>
                  <a:latin typeface="思源黑体 CN Medium" panose="020B0600000000000000" pitchFamily="34" charset="-122"/>
                  <a:ea typeface="思源黑体 CN Medium" panose="020B0600000000000000" pitchFamily="34" charset="-122"/>
                </a:rPr>
                <a:t>Research contents</a:t>
              </a:r>
              <a:endParaRPr lang="zh-CN" altLang="en-US" sz="1200" dirty="0">
                <a:solidFill>
                  <a:schemeClr val="bg1"/>
                </a:solidFill>
                <a:latin typeface="思源黑体 CN Medium" panose="020B0600000000000000" pitchFamily="34" charset="-122"/>
                <a:ea typeface="思源黑体 CN Medium" panose="020B0600000000000000" pitchFamily="34" charset="-122"/>
              </a:endParaRPr>
            </a:p>
          </p:txBody>
        </p:sp>
      </p:grpSp>
      <p:sp>
        <p:nvSpPr>
          <p:cNvPr id="69" name="PA-圆角矩形 5"/>
          <p:cNvSpPr/>
          <p:nvPr>
            <p:custDataLst>
              <p:tags r:id="rId4"/>
            </p:custDataLst>
          </p:nvPr>
        </p:nvSpPr>
        <p:spPr>
          <a:xfrm>
            <a:off x="4315460" y="3337560"/>
            <a:ext cx="821055" cy="716915"/>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思源黑体 CN Medium" panose="020B0600000000000000" pitchFamily="34" charset="-122"/>
              <a:ea typeface="思源黑体 CN Medium" panose="020B0600000000000000" pitchFamily="34" charset="-122"/>
            </a:endParaRPr>
          </a:p>
        </p:txBody>
      </p:sp>
      <p:sp>
        <p:nvSpPr>
          <p:cNvPr id="70" name="文本框 69"/>
          <p:cNvSpPr txBox="1"/>
          <p:nvPr/>
        </p:nvSpPr>
        <p:spPr>
          <a:xfrm>
            <a:off x="4361180" y="3404235"/>
            <a:ext cx="683260" cy="583565"/>
          </a:xfrm>
          <a:prstGeom prst="rect">
            <a:avLst/>
          </a:prstGeom>
          <a:noFill/>
        </p:spPr>
        <p:txBody>
          <a:bodyPr wrap="square" rtlCol="0">
            <a:spAutoFit/>
          </a:bodyPr>
          <a:lstStyle/>
          <a:p>
            <a:pPr algn="ctr"/>
            <a:r>
              <a:rPr lang="en-US" altLang="zh-CN" sz="3200" b="1" dirty="0">
                <a:solidFill>
                  <a:schemeClr val="bg1"/>
                </a:solidFill>
                <a:latin typeface="思源黑体 CN Medium" panose="020B0600000000000000" pitchFamily="34" charset="-122"/>
                <a:ea typeface="思源黑体 CN Medium" panose="020B0600000000000000" pitchFamily="34" charset="-122"/>
              </a:rPr>
              <a:t>3</a:t>
            </a:r>
          </a:p>
        </p:txBody>
      </p:sp>
      <p:sp>
        <p:nvSpPr>
          <p:cNvPr id="73" name="文本框 72"/>
          <p:cNvSpPr txBox="1"/>
          <p:nvPr/>
        </p:nvSpPr>
        <p:spPr>
          <a:xfrm>
            <a:off x="8822055" y="3216910"/>
            <a:ext cx="2919730" cy="521970"/>
          </a:xfrm>
          <a:prstGeom prst="rect">
            <a:avLst/>
          </a:prstGeom>
          <a:noFill/>
        </p:spPr>
        <p:txBody>
          <a:bodyPr wrap="square" rtlCol="0">
            <a:spAutoFit/>
          </a:bodyPr>
          <a:lstStyle/>
          <a:p>
            <a:pPr algn="l"/>
            <a:endParaRPr lang="zh-CN" altLang="en-US" sz="2800" b="1" dirty="0">
              <a:solidFill>
                <a:schemeClr val="bg1"/>
              </a:solidFill>
              <a:latin typeface="方正小标宋简体" panose="03000509000000000000" pitchFamily="65" charset="-122"/>
              <a:ea typeface="方正小标宋简体" panose="03000509000000000000" pitchFamily="65" charset="-122"/>
            </a:endParaRPr>
          </a:p>
        </p:txBody>
      </p:sp>
      <p:sp>
        <p:nvSpPr>
          <p:cNvPr id="89" name="椭圆 88"/>
          <p:cNvSpPr/>
          <p:nvPr/>
        </p:nvSpPr>
        <p:spPr>
          <a:xfrm>
            <a:off x="-1062355" y="-621665"/>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262255" y="1323975"/>
            <a:ext cx="548640" cy="54864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3019425" y="5487035"/>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798175" y="-95250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11300460" y="5726430"/>
            <a:ext cx="548640" cy="54864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10407650" y="819785"/>
            <a:ext cx="448310" cy="44831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Medium" panose="020B0600000000000000" pitchFamily="34" charset="-122"/>
            </a:endParaRPr>
          </a:p>
        </p:txBody>
      </p:sp>
      <p:pic>
        <p:nvPicPr>
          <p:cNvPr id="3" name="图形 2"/>
          <p:cNvPicPr>
            <a:picLocks noChangeAspect="1"/>
          </p:cNvPicPr>
          <p:nvPr>
            <p:custDataLst>
              <p:tags r:id="rId5"/>
            </p:custDataLst>
          </p:nvPr>
        </p:nvPicPr>
        <p:blipFill>
          <a:blip r:embed="rId9">
            <a:extLst>
              <a:ext uri="{96DAC541-7B7A-43D3-8B79-37D633B846F1}">
                <asvg:svgBlip xmlns:asvg="http://schemas.microsoft.com/office/drawing/2016/SVG/main" r:embed="rId10"/>
              </a:ext>
            </a:extLst>
          </a:blip>
          <a:stretch>
            <a:fillRect/>
          </a:stretch>
        </p:blipFill>
        <p:spPr>
          <a:xfrm>
            <a:off x="9097128" y="209149"/>
            <a:ext cx="2508013" cy="610834"/>
          </a:xfrm>
          <a:prstGeom prst="rect">
            <a:avLst/>
          </a:prstGeom>
        </p:spPr>
      </p:pic>
      <p:sp>
        <p:nvSpPr>
          <p:cNvPr id="4" name="文本框 3"/>
          <p:cNvSpPr txBox="1"/>
          <p:nvPr/>
        </p:nvSpPr>
        <p:spPr>
          <a:xfrm>
            <a:off x="4372984" y="2062480"/>
            <a:ext cx="683260" cy="583565"/>
          </a:xfrm>
          <a:prstGeom prst="rect">
            <a:avLst/>
          </a:prstGeom>
          <a:noFill/>
        </p:spPr>
        <p:txBody>
          <a:bodyPr wrap="square" rtlCol="0">
            <a:spAutoFit/>
          </a:bodyPr>
          <a:lstStyle/>
          <a:p>
            <a:pPr algn="ctr"/>
            <a:r>
              <a:rPr lang="en-US" altLang="zh-CN" sz="3200" b="1" dirty="0">
                <a:solidFill>
                  <a:schemeClr val="bg1"/>
                </a:solidFill>
                <a:latin typeface="思源黑体 CN Medium" panose="020B0600000000000000" pitchFamily="34" charset="-122"/>
                <a:ea typeface="思源黑体 CN Medium" panose="020B0600000000000000" pitchFamily="34" charset="-122"/>
              </a:rPr>
              <a:t>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4" name="PA-矩形 1"/>
          <p:cNvSpPr/>
          <p:nvPr>
            <p:custDataLst>
              <p:tags r:id="rId1"/>
            </p:custDataLst>
          </p:nvPr>
        </p:nvSpPr>
        <p:spPr>
          <a:xfrm flipH="1">
            <a:off x="-19050" y="0"/>
            <a:ext cx="12208510" cy="6856095"/>
          </a:xfrm>
          <a:prstGeom prst="rect">
            <a:avLst/>
          </a:prstGeom>
          <a:solidFill>
            <a:schemeClr val="accent6">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Medium" panose="020B0600000000000000" pitchFamily="34" charset="-122"/>
            </a:endParaRPr>
          </a:p>
        </p:txBody>
      </p:sp>
      <p:sp>
        <p:nvSpPr>
          <p:cNvPr id="29" name="椭圆 28"/>
          <p:cNvSpPr/>
          <p:nvPr/>
        </p:nvSpPr>
        <p:spPr>
          <a:xfrm>
            <a:off x="9304020" y="-419735"/>
            <a:ext cx="7277735" cy="7277735"/>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Medium" panose="020B0600000000000000" pitchFamily="34" charset="-122"/>
            </a:endParaRPr>
          </a:p>
        </p:txBody>
      </p:sp>
      <p:sp>
        <p:nvSpPr>
          <p:cNvPr id="27" name="椭圆 26"/>
          <p:cNvSpPr/>
          <p:nvPr/>
        </p:nvSpPr>
        <p:spPr>
          <a:xfrm>
            <a:off x="3498850" y="-95250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Medium" panose="020B0600000000000000" pitchFamily="34" charset="-122"/>
            </a:endParaRPr>
          </a:p>
        </p:txBody>
      </p:sp>
      <p:sp>
        <p:nvSpPr>
          <p:cNvPr id="28" name="椭圆 27"/>
          <p:cNvSpPr/>
          <p:nvPr/>
        </p:nvSpPr>
        <p:spPr>
          <a:xfrm>
            <a:off x="-1410335" y="168529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Medium" panose="020B0600000000000000" pitchFamily="34" charset="-122"/>
            </a:endParaRPr>
          </a:p>
        </p:txBody>
      </p:sp>
      <p:grpSp>
        <p:nvGrpSpPr>
          <p:cNvPr id="42" name="组合 41"/>
          <p:cNvGrpSpPr/>
          <p:nvPr/>
        </p:nvGrpSpPr>
        <p:grpSpPr>
          <a:xfrm>
            <a:off x="1739265" y="2790825"/>
            <a:ext cx="4824730" cy="1450975"/>
            <a:chOff x="10150" y="1649"/>
            <a:chExt cx="7598" cy="2285"/>
          </a:xfrm>
        </p:grpSpPr>
        <p:sp>
          <p:nvSpPr>
            <p:cNvPr id="30" name="文本框 29"/>
            <p:cNvSpPr txBox="1"/>
            <p:nvPr/>
          </p:nvSpPr>
          <p:spPr>
            <a:xfrm>
              <a:off x="10150" y="1649"/>
              <a:ext cx="7598" cy="1743"/>
            </a:xfrm>
            <a:prstGeom prst="rect">
              <a:avLst/>
            </a:prstGeom>
            <a:noFill/>
          </p:spPr>
          <p:txBody>
            <a:bodyPr wrap="square" rtlCol="0">
              <a:spAutoFit/>
            </a:bodyPr>
            <a:lstStyle/>
            <a:p>
              <a:pPr algn="l"/>
              <a:r>
                <a:rPr lang="zh-CN" altLang="en-US" sz="6600" dirty="0">
                  <a:solidFill>
                    <a:schemeClr val="bg1"/>
                  </a:solidFill>
                  <a:latin typeface="思源黑体 CN Heavy" panose="020B0A00000000000000" pitchFamily="34" charset="-122"/>
                  <a:ea typeface="思源黑体 CN Heavy" panose="020B0A00000000000000" pitchFamily="34" charset="-122"/>
                </a:rPr>
                <a:t>项目背景</a:t>
              </a:r>
            </a:p>
          </p:txBody>
        </p:sp>
        <p:sp>
          <p:nvSpPr>
            <p:cNvPr id="65" name="矩形 64"/>
            <p:cNvSpPr/>
            <p:nvPr/>
          </p:nvSpPr>
          <p:spPr>
            <a:xfrm>
              <a:off x="10230" y="3110"/>
              <a:ext cx="7287" cy="824"/>
            </a:xfrm>
            <a:prstGeom prst="rect">
              <a:avLst/>
            </a:prstGeom>
          </p:spPr>
          <p:txBody>
            <a:bodyPr wrap="none">
              <a:spAutoFit/>
            </a:bodyPr>
            <a:lstStyle/>
            <a:p>
              <a:r>
                <a:rPr lang="zh-CN" altLang="en-US" sz="2800" dirty="0">
                  <a:solidFill>
                    <a:schemeClr val="bg1"/>
                  </a:solidFill>
                  <a:latin typeface="思源黑体 CN ExtraLight" panose="020B0200000000000000" pitchFamily="34" charset="-122"/>
                  <a:ea typeface="思源黑体 CN ExtraLight" panose="020B0200000000000000" pitchFamily="34" charset="-122"/>
                </a:rPr>
                <a:t>The </a:t>
              </a:r>
              <a:r>
                <a:rPr lang="en-US" altLang="zh-CN" sz="2800" dirty="0">
                  <a:solidFill>
                    <a:schemeClr val="bg1"/>
                  </a:solidFill>
                  <a:latin typeface="思源黑体 CN ExtraLight" panose="020B0200000000000000" pitchFamily="34" charset="-122"/>
                  <a:ea typeface="思源黑体 CN ExtraLight" panose="020B0200000000000000" pitchFamily="34" charset="-122"/>
                </a:rPr>
                <a:t>background </a:t>
              </a:r>
              <a:r>
                <a:rPr lang="zh-CN" altLang="en-US" sz="2800" dirty="0">
                  <a:solidFill>
                    <a:schemeClr val="bg1"/>
                  </a:solidFill>
                  <a:latin typeface="思源黑体 CN ExtraLight" panose="020B0200000000000000" pitchFamily="34" charset="-122"/>
                  <a:ea typeface="思源黑体 CN ExtraLight" panose="020B0200000000000000" pitchFamily="34" charset="-122"/>
                </a:rPr>
                <a:t>of the topic</a:t>
              </a:r>
            </a:p>
          </p:txBody>
        </p:sp>
      </p:grpSp>
      <p:sp>
        <p:nvSpPr>
          <p:cNvPr id="12" name="文本占位符 85"/>
          <p:cNvSpPr txBox="1"/>
          <p:nvPr/>
        </p:nvSpPr>
        <p:spPr>
          <a:xfrm>
            <a:off x="1739265" y="1574165"/>
            <a:ext cx="7867650" cy="1716239"/>
          </a:xfrm>
          <a:prstGeom prst="rect">
            <a:avLst/>
          </a:prstGeom>
          <a:ln>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spcBef>
                <a:spcPts val="0"/>
              </a:spcBef>
              <a:buNone/>
            </a:pPr>
            <a:r>
              <a:rPr lang="en-US" sz="11500" dirty="0">
                <a:ln>
                  <a:gradFill>
                    <a:gsLst>
                      <a:gs pos="0">
                        <a:schemeClr val="bg1">
                          <a:alpha val="17000"/>
                          <a:lumMod val="94000"/>
                        </a:schemeClr>
                      </a:gs>
                      <a:gs pos="100000">
                        <a:srgbClr val="2F6CBA">
                          <a:alpha val="0"/>
                        </a:srgbClr>
                      </a:gs>
                    </a:gsLst>
                    <a:lin ang="5400000" scaled="1"/>
                  </a:gradFill>
                </a:ln>
                <a:noFill/>
                <a:latin typeface="思源黑体 CN Heavy" panose="020B0A00000000000000" pitchFamily="34" charset="-122"/>
                <a:ea typeface="思源黑体 CN Heavy" panose="020B0A00000000000000" pitchFamily="34" charset="-122"/>
                <a:cs typeface="+mj-lt"/>
                <a:sym typeface="+mn-lt"/>
              </a:rPr>
              <a:t>PART 01</a:t>
            </a:r>
          </a:p>
        </p:txBody>
      </p:sp>
      <p:sp>
        <p:nvSpPr>
          <p:cNvPr id="37" name="文本占位符 85"/>
          <p:cNvSpPr txBox="1"/>
          <p:nvPr/>
        </p:nvSpPr>
        <p:spPr>
          <a:xfrm>
            <a:off x="1863725" y="4559935"/>
            <a:ext cx="4824730" cy="41819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50000"/>
              </a:lnSpc>
              <a:spcBef>
                <a:spcPts val="0"/>
              </a:spcBef>
              <a:buNone/>
            </a:pPr>
            <a:endParaRPr lang="zh-CN" altLang="en-US" sz="1600" dirty="0">
              <a:solidFill>
                <a:schemeClr val="bg1"/>
              </a:solidFill>
              <a:latin typeface="思源黑体 CN ExtraLight" panose="020B0200000000000000" pitchFamily="34" charset="-122"/>
              <a:ea typeface="思源黑体 CN ExtraLight" panose="020B0200000000000000" pitchFamily="34" charset="-122"/>
              <a:cs typeface="微软雅黑" panose="020B0503020204020204" charset="-122"/>
              <a:sym typeface="+mn-lt"/>
            </a:endParaRPr>
          </a:p>
        </p:txBody>
      </p:sp>
      <p:cxnSp>
        <p:nvCxnSpPr>
          <p:cNvPr id="10" name="直接连接符 9"/>
          <p:cNvCxnSpPr/>
          <p:nvPr/>
        </p:nvCxnSpPr>
        <p:spPr>
          <a:xfrm>
            <a:off x="1863725" y="4441190"/>
            <a:ext cx="4292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8688070" y="6400165"/>
            <a:ext cx="915670" cy="91567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Medium" panose="020B0600000000000000" pitchFamily="34" charset="-122"/>
            </a:endParaRPr>
          </a:p>
        </p:txBody>
      </p:sp>
      <p:pic>
        <p:nvPicPr>
          <p:cNvPr id="3" name="图形 2"/>
          <p:cNvPicPr>
            <a:picLocks noChangeAspect="1"/>
          </p:cNvPicPr>
          <p:nvPr>
            <p:custDataLst>
              <p:tags r:id="rId2"/>
            </p:custDataLst>
          </p:nvPr>
        </p:nvPicPr>
        <p:blipFill>
          <a:blip r:embed="rId4">
            <a:extLst>
              <a:ext uri="{96DAC541-7B7A-43D3-8B79-37D633B846F1}">
                <asvg:svgBlip xmlns:asvg="http://schemas.microsoft.com/office/drawing/2016/SVG/main" r:embed="rId5"/>
              </a:ext>
            </a:extLst>
          </a:blip>
          <a:stretch>
            <a:fillRect/>
          </a:stretch>
        </p:blipFill>
        <p:spPr>
          <a:xfrm>
            <a:off x="604003" y="284079"/>
            <a:ext cx="2508013" cy="61083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528716" y="4740757"/>
            <a:ext cx="10542885" cy="1991360"/>
            <a:chOff x="1260" y="2680"/>
            <a:chExt cx="17143" cy="3238"/>
          </a:xfrm>
        </p:grpSpPr>
        <p:sp>
          <p:nvSpPr>
            <p:cNvPr id="9" name="îṣḻíḋe"/>
            <p:cNvSpPr/>
            <p:nvPr/>
          </p:nvSpPr>
          <p:spPr bwMode="auto">
            <a:xfrm>
              <a:off x="1260" y="2680"/>
              <a:ext cx="1640" cy="3238"/>
            </a:xfrm>
            <a:custGeom>
              <a:avLst/>
              <a:gdLst>
                <a:gd name="connsiteX0" fmla="*/ 0 w 1041400"/>
                <a:gd name="connsiteY0" fmla="*/ 0 h 2967068"/>
                <a:gd name="connsiteX1" fmla="*/ 1041400 w 1041400"/>
                <a:gd name="connsiteY1" fmla="*/ 0 h 2967068"/>
                <a:gd name="connsiteX2" fmla="*/ 1041400 w 1041400"/>
                <a:gd name="connsiteY2" fmla="*/ 2967068 h 2967068"/>
                <a:gd name="connsiteX3" fmla="*/ 0 w 1041400"/>
                <a:gd name="connsiteY3" fmla="*/ 2967068 h 2967068"/>
                <a:gd name="connsiteX4" fmla="*/ 0 w 1041400"/>
                <a:gd name="connsiteY4" fmla="*/ 0 h 2967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400" h="2967068">
                  <a:moveTo>
                    <a:pt x="0" y="0"/>
                  </a:moveTo>
                  <a:lnTo>
                    <a:pt x="1041400" y="0"/>
                  </a:lnTo>
                  <a:lnTo>
                    <a:pt x="1041400" y="2967068"/>
                  </a:lnTo>
                  <a:lnTo>
                    <a:pt x="0" y="29670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ExtraLight" panose="020B0200000000000000" pitchFamily="34" charset="-122"/>
                <a:ea typeface="思源黑体 CN ExtraLight" panose="020B0200000000000000" pitchFamily="34" charset="-122"/>
              </a:endParaRPr>
            </a:p>
          </p:txBody>
        </p:sp>
        <p:sp>
          <p:nvSpPr>
            <p:cNvPr id="12" name="iŝľîḍe"/>
            <p:cNvSpPr/>
            <p:nvPr/>
          </p:nvSpPr>
          <p:spPr bwMode="auto">
            <a:xfrm>
              <a:off x="3018" y="2680"/>
              <a:ext cx="463" cy="3238"/>
            </a:xfrm>
            <a:custGeom>
              <a:avLst/>
              <a:gdLst>
                <a:gd name="connsiteX0" fmla="*/ 0 w 1041400"/>
                <a:gd name="connsiteY0" fmla="*/ 0 h 2967068"/>
                <a:gd name="connsiteX1" fmla="*/ 1041400 w 1041400"/>
                <a:gd name="connsiteY1" fmla="*/ 0 h 2967068"/>
                <a:gd name="connsiteX2" fmla="*/ 1041400 w 1041400"/>
                <a:gd name="connsiteY2" fmla="*/ 2967068 h 2967068"/>
                <a:gd name="connsiteX3" fmla="*/ 0 w 1041400"/>
                <a:gd name="connsiteY3" fmla="*/ 2967068 h 2967068"/>
                <a:gd name="connsiteX4" fmla="*/ 0 w 1041400"/>
                <a:gd name="connsiteY4" fmla="*/ 0 h 2967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400" h="2967068">
                  <a:moveTo>
                    <a:pt x="0" y="0"/>
                  </a:moveTo>
                  <a:lnTo>
                    <a:pt x="1041400" y="0"/>
                  </a:lnTo>
                  <a:lnTo>
                    <a:pt x="1041400" y="2967068"/>
                  </a:lnTo>
                  <a:lnTo>
                    <a:pt x="0" y="29670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ExtraLight" panose="020B0200000000000000" pitchFamily="34" charset="-122"/>
                <a:ea typeface="思源黑体 CN ExtraLight" panose="020B0200000000000000" pitchFamily="34" charset="-122"/>
              </a:endParaRPr>
            </a:p>
          </p:txBody>
        </p:sp>
        <p:sp>
          <p:nvSpPr>
            <p:cNvPr id="14" name="îsļîdè"/>
            <p:cNvSpPr/>
            <p:nvPr/>
          </p:nvSpPr>
          <p:spPr bwMode="auto">
            <a:xfrm>
              <a:off x="17940" y="2680"/>
              <a:ext cx="463" cy="3238"/>
            </a:xfrm>
            <a:custGeom>
              <a:avLst/>
              <a:gdLst>
                <a:gd name="connsiteX0" fmla="*/ 0 w 1041400"/>
                <a:gd name="connsiteY0" fmla="*/ 0 h 2967068"/>
                <a:gd name="connsiteX1" fmla="*/ 1041400 w 1041400"/>
                <a:gd name="connsiteY1" fmla="*/ 0 h 2967068"/>
                <a:gd name="connsiteX2" fmla="*/ 1041400 w 1041400"/>
                <a:gd name="connsiteY2" fmla="*/ 2967068 h 2967068"/>
                <a:gd name="connsiteX3" fmla="*/ 0 w 1041400"/>
                <a:gd name="connsiteY3" fmla="*/ 2967068 h 2967068"/>
                <a:gd name="connsiteX4" fmla="*/ 0 w 1041400"/>
                <a:gd name="connsiteY4" fmla="*/ 0 h 2967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400" h="2967068">
                  <a:moveTo>
                    <a:pt x="0" y="0"/>
                  </a:moveTo>
                  <a:lnTo>
                    <a:pt x="1041400" y="0"/>
                  </a:lnTo>
                  <a:lnTo>
                    <a:pt x="1041400" y="2967068"/>
                  </a:lnTo>
                  <a:lnTo>
                    <a:pt x="0" y="29670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ExtraLight" panose="020B0200000000000000" pitchFamily="34" charset="-122"/>
                <a:ea typeface="思源黑体 CN ExtraLight" panose="020B0200000000000000" pitchFamily="34" charset="-122"/>
              </a:endParaRPr>
            </a:p>
          </p:txBody>
        </p:sp>
      </p:grpSp>
      <p:sp>
        <p:nvSpPr>
          <p:cNvPr id="4" name="椭圆 3"/>
          <p:cNvSpPr/>
          <p:nvPr/>
        </p:nvSpPr>
        <p:spPr>
          <a:xfrm>
            <a:off x="-952500" y="-95250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ExtraLight" panose="020B0200000000000000" pitchFamily="34" charset="-122"/>
              <a:ea typeface="思源黑体 CN ExtraLight" panose="020B0200000000000000" pitchFamily="34" charset="-122"/>
            </a:endParaRPr>
          </a:p>
        </p:txBody>
      </p:sp>
      <p:sp>
        <p:nvSpPr>
          <p:cNvPr id="5" name="椭圆 4"/>
          <p:cNvSpPr/>
          <p:nvPr/>
        </p:nvSpPr>
        <p:spPr>
          <a:xfrm>
            <a:off x="340360" y="427990"/>
            <a:ext cx="548640" cy="54864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ExtraLight" panose="020B0200000000000000" pitchFamily="34" charset="-122"/>
              <a:ea typeface="思源黑体 CN ExtraLight" panose="020B0200000000000000" pitchFamily="34" charset="-122"/>
            </a:endParaRPr>
          </a:p>
        </p:txBody>
      </p:sp>
      <p:grpSp>
        <p:nvGrpSpPr>
          <p:cNvPr id="42" name="组合 41"/>
          <p:cNvGrpSpPr/>
          <p:nvPr/>
        </p:nvGrpSpPr>
        <p:grpSpPr>
          <a:xfrm>
            <a:off x="910590" y="541020"/>
            <a:ext cx="2919730" cy="709295"/>
            <a:chOff x="10150" y="1649"/>
            <a:chExt cx="4598" cy="1117"/>
          </a:xfrm>
        </p:grpSpPr>
        <p:sp>
          <p:nvSpPr>
            <p:cNvPr id="30" name="文本框 29"/>
            <p:cNvSpPr txBox="1"/>
            <p:nvPr/>
          </p:nvSpPr>
          <p:spPr>
            <a:xfrm>
              <a:off x="10150" y="1649"/>
              <a:ext cx="4598" cy="822"/>
            </a:xfrm>
            <a:prstGeom prst="rect">
              <a:avLst/>
            </a:prstGeom>
            <a:noFill/>
          </p:spPr>
          <p:txBody>
            <a:bodyPr wrap="square" rtlCol="0">
              <a:spAutoFit/>
            </a:bodyPr>
            <a:lstStyle/>
            <a:p>
              <a:pPr algn="l"/>
              <a:r>
                <a:rPr lang="zh-CN" altLang="en-US" sz="2800" b="1" dirty="0">
                  <a:solidFill>
                    <a:schemeClr val="accent2">
                      <a:lumMod val="75000"/>
                    </a:schemeClr>
                  </a:solidFill>
                  <a:latin typeface="思源黑体 CN Heavy" panose="020B0A00000000000000" pitchFamily="34" charset="-122"/>
                  <a:ea typeface="思源黑体 CN Heavy" panose="020B0A00000000000000" pitchFamily="34" charset="-122"/>
                </a:rPr>
                <a:t>项目背景</a:t>
              </a:r>
            </a:p>
          </p:txBody>
        </p:sp>
        <p:sp>
          <p:nvSpPr>
            <p:cNvPr id="65" name="矩形 64"/>
            <p:cNvSpPr/>
            <p:nvPr/>
          </p:nvSpPr>
          <p:spPr>
            <a:xfrm>
              <a:off x="10150" y="2330"/>
              <a:ext cx="3343" cy="436"/>
            </a:xfrm>
            <a:prstGeom prst="rect">
              <a:avLst/>
            </a:prstGeom>
          </p:spPr>
          <p:txBody>
            <a:bodyPr wrap="none">
              <a:spAutoFit/>
            </a:bodyPr>
            <a:lstStyle/>
            <a:p>
              <a:r>
                <a:rPr lang="zh-CN" altLang="en-US" sz="1200" dirty="0">
                  <a:solidFill>
                    <a:schemeClr val="tx1">
                      <a:lumMod val="85000"/>
                      <a:lumOff val="15000"/>
                    </a:schemeClr>
                  </a:solidFill>
                  <a:latin typeface="思源黑体 CN ExtraLight" panose="020B0200000000000000" pitchFamily="34" charset="-122"/>
                  <a:ea typeface="思源黑体 CN ExtraLight" panose="020B0200000000000000" pitchFamily="34" charset="-122"/>
                </a:rPr>
                <a:t>The  </a:t>
              </a:r>
              <a:r>
                <a:rPr lang="en-US" altLang="zh-CN" sz="1200" dirty="0">
                  <a:solidFill>
                    <a:schemeClr val="tx1">
                      <a:lumMod val="85000"/>
                      <a:lumOff val="15000"/>
                    </a:schemeClr>
                  </a:solidFill>
                  <a:latin typeface="思源黑体 CN ExtraLight" panose="020B0200000000000000" pitchFamily="34" charset="-122"/>
                  <a:ea typeface="思源黑体 CN ExtraLight" panose="020B0200000000000000" pitchFamily="34" charset="-122"/>
                </a:rPr>
                <a:t>background </a:t>
              </a:r>
              <a:r>
                <a:rPr lang="zh-CN" altLang="en-US" sz="1200" dirty="0">
                  <a:solidFill>
                    <a:schemeClr val="tx1">
                      <a:lumMod val="85000"/>
                      <a:lumOff val="15000"/>
                    </a:schemeClr>
                  </a:solidFill>
                  <a:latin typeface="思源黑体 CN ExtraLight" panose="020B0200000000000000" pitchFamily="34" charset="-122"/>
                  <a:ea typeface="思源黑体 CN ExtraLight" panose="020B0200000000000000" pitchFamily="34" charset="-122"/>
                </a:rPr>
                <a:t>of the topic</a:t>
              </a:r>
            </a:p>
          </p:txBody>
        </p:sp>
      </p:grpSp>
      <p:sp>
        <p:nvSpPr>
          <p:cNvPr id="34" name="椭圆 33"/>
          <p:cNvSpPr/>
          <p:nvPr/>
        </p:nvSpPr>
        <p:spPr>
          <a:xfrm>
            <a:off x="8510905" y="5664835"/>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ExtraLight" panose="020B0200000000000000" pitchFamily="34" charset="-122"/>
              <a:ea typeface="思源黑体 CN ExtraLight" panose="020B0200000000000000" pitchFamily="34" charset="-122"/>
            </a:endParaRPr>
          </a:p>
        </p:txBody>
      </p:sp>
      <p:sp>
        <p:nvSpPr>
          <p:cNvPr id="38" name="椭圆 37"/>
          <p:cNvSpPr/>
          <p:nvPr/>
        </p:nvSpPr>
        <p:spPr>
          <a:xfrm>
            <a:off x="11151870" y="3074035"/>
            <a:ext cx="1487170" cy="148717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ExtraLight" panose="020B0200000000000000" pitchFamily="34" charset="-122"/>
              <a:ea typeface="思源黑体 CN ExtraLight" panose="020B0200000000000000" pitchFamily="34" charset="-122"/>
            </a:endParaRPr>
          </a:p>
        </p:txBody>
      </p:sp>
      <p:sp>
        <p:nvSpPr>
          <p:cNvPr id="2" name="文本框 1"/>
          <p:cNvSpPr txBox="1"/>
          <p:nvPr/>
        </p:nvSpPr>
        <p:spPr>
          <a:xfrm>
            <a:off x="4474346" y="266330"/>
            <a:ext cx="1988598" cy="276999"/>
          </a:xfrm>
          <a:prstGeom prst="rect">
            <a:avLst/>
          </a:prstGeom>
          <a:noFill/>
        </p:spPr>
        <p:txBody>
          <a:bodyPr wrap="square" rtlCol="0">
            <a:spAutoFit/>
          </a:bodyPr>
          <a:lstStyle/>
          <a:p>
            <a:r>
              <a:rPr lang="en-US" altLang="zh-CN" sz="1200" dirty="0">
                <a:solidFill>
                  <a:srgbClr val="FFFFFF"/>
                </a:solidFill>
                <a:latin typeface="思源黑体 CN ExtraLight" panose="020B0200000000000000" pitchFamily="34" charset="-122"/>
                <a:ea typeface="思源黑体 CN ExtraLight" panose="020B0200000000000000" pitchFamily="34" charset="-122"/>
              </a:rPr>
              <a:t>https://www.ypppt.com/</a:t>
            </a:r>
            <a:endParaRPr lang="zh-CN" altLang="en-US" sz="1200" dirty="0">
              <a:solidFill>
                <a:srgbClr val="FFFFFF"/>
              </a:solidFill>
              <a:latin typeface="思源黑体 CN ExtraLight" panose="020B0200000000000000" pitchFamily="34" charset="-122"/>
              <a:ea typeface="思源黑体 CN ExtraLight" panose="020B0200000000000000" pitchFamily="34" charset="-122"/>
            </a:endParaRPr>
          </a:p>
        </p:txBody>
      </p:sp>
      <p:pic>
        <p:nvPicPr>
          <p:cNvPr id="67" name="图形 1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9017161" y="339721"/>
            <a:ext cx="2508013" cy="610834"/>
          </a:xfrm>
          <a:prstGeom prst="rect">
            <a:avLst/>
          </a:prstGeom>
        </p:spPr>
      </p:pic>
      <p:sp>
        <p:nvSpPr>
          <p:cNvPr id="15" name="文本框 14">
            <a:extLst>
              <a:ext uri="{FF2B5EF4-FFF2-40B4-BE49-F238E27FC236}">
                <a16:creationId xmlns:a16="http://schemas.microsoft.com/office/drawing/2014/main" id="{44AD8E60-0E10-FC56-F15A-A7A6DC4E846A}"/>
              </a:ext>
            </a:extLst>
          </p:cNvPr>
          <p:cNvSpPr txBox="1"/>
          <p:nvPr/>
        </p:nvSpPr>
        <p:spPr>
          <a:xfrm>
            <a:off x="528716" y="1808372"/>
            <a:ext cx="9742451" cy="2767232"/>
          </a:xfrm>
          <a:prstGeom prst="rect">
            <a:avLst/>
          </a:prstGeom>
          <a:noFill/>
        </p:spPr>
        <p:txBody>
          <a:bodyPr wrap="square">
            <a:spAutoFit/>
          </a:bodyPr>
          <a:lstStyle/>
          <a:p>
            <a:pPr algn="just">
              <a:lnSpc>
                <a:spcPct val="150000"/>
              </a:lnSpc>
            </a:pPr>
            <a:r>
              <a:rPr lang="zh-CN" altLang="en-US" sz="2000" dirty="0">
                <a:solidFill>
                  <a:srgbClr val="003366"/>
                </a:solidFill>
                <a:latin typeface="微软雅黑" panose="020B0503020204020204" charset="-122"/>
                <a:ea typeface="微软雅黑" panose="020B0503020204020204" charset="-122"/>
              </a:rPr>
              <a:t>智能网联汽车战略：</a:t>
            </a:r>
          </a:p>
          <a:p>
            <a:pPr algn="just">
              <a:lnSpc>
                <a:spcPct val="150000"/>
              </a:lnSpc>
            </a:pPr>
            <a:r>
              <a:rPr lang="en-US" altLang="zh-CN" sz="2000" dirty="0">
                <a:solidFill>
                  <a:srgbClr val="003366"/>
                </a:solidFill>
                <a:latin typeface="微软雅黑" panose="020B0503020204020204" charset="-122"/>
                <a:ea typeface="微软雅黑" panose="020B0503020204020204" charset="-122"/>
              </a:rPr>
              <a:t>	2017</a:t>
            </a:r>
            <a:r>
              <a:rPr lang="zh-CN" altLang="en-US" sz="2000" dirty="0">
                <a:solidFill>
                  <a:srgbClr val="003366"/>
                </a:solidFill>
                <a:latin typeface="微软雅黑" panose="020B0503020204020204" charset="-122"/>
                <a:ea typeface="微软雅黑" panose="020B0503020204020204" charset="-122"/>
              </a:rPr>
              <a:t>年，国务院发布</a:t>
            </a:r>
            <a:r>
              <a:rPr lang="en-US" altLang="zh-CN" sz="2000" dirty="0">
                <a:solidFill>
                  <a:srgbClr val="003366"/>
                </a:solidFill>
                <a:latin typeface="微软雅黑" panose="020B0503020204020204" charset="-122"/>
                <a:ea typeface="微软雅黑" panose="020B0503020204020204" charset="-122"/>
              </a:rPr>
              <a:t>《</a:t>
            </a:r>
            <a:r>
              <a:rPr lang="zh-CN" altLang="en-US" sz="2000" dirty="0">
                <a:solidFill>
                  <a:srgbClr val="003366"/>
                </a:solidFill>
                <a:latin typeface="微软雅黑" panose="020B0503020204020204" charset="-122"/>
                <a:ea typeface="微软雅黑" panose="020B0503020204020204" charset="-122"/>
              </a:rPr>
              <a:t>汽车产业中长期发展规划</a:t>
            </a:r>
            <a:r>
              <a:rPr lang="en-US" altLang="zh-CN" sz="2000" dirty="0">
                <a:solidFill>
                  <a:srgbClr val="003366"/>
                </a:solidFill>
                <a:latin typeface="微软雅黑" panose="020B0503020204020204" charset="-122"/>
                <a:ea typeface="微软雅黑" panose="020B0503020204020204" charset="-122"/>
              </a:rPr>
              <a:t>》</a:t>
            </a:r>
            <a:r>
              <a:rPr lang="zh-CN" altLang="en-US" sz="2000" dirty="0">
                <a:solidFill>
                  <a:srgbClr val="003366"/>
                </a:solidFill>
                <a:latin typeface="微软雅黑" panose="020B0503020204020204" charset="-122"/>
                <a:ea typeface="微软雅黑" panose="020B0503020204020204" charset="-122"/>
              </a:rPr>
              <a:t>，提出要加快智能网联汽车的研发和产业化，到</a:t>
            </a:r>
            <a:r>
              <a:rPr lang="en-US" altLang="zh-CN" sz="2000" dirty="0">
                <a:solidFill>
                  <a:srgbClr val="003366"/>
                </a:solidFill>
                <a:latin typeface="微软雅黑" panose="020B0503020204020204" charset="-122"/>
                <a:ea typeface="微软雅黑" panose="020B0503020204020204" charset="-122"/>
              </a:rPr>
              <a:t>2025</a:t>
            </a:r>
            <a:r>
              <a:rPr lang="zh-CN" altLang="en-US" sz="2000" dirty="0">
                <a:solidFill>
                  <a:srgbClr val="003366"/>
                </a:solidFill>
                <a:latin typeface="微软雅黑" panose="020B0503020204020204" charset="-122"/>
                <a:ea typeface="微软雅黑" panose="020B0503020204020204" charset="-122"/>
              </a:rPr>
              <a:t>年，智能汽车新车占比将达到</a:t>
            </a:r>
            <a:r>
              <a:rPr lang="en-US" altLang="zh-CN" sz="2000" dirty="0">
                <a:solidFill>
                  <a:srgbClr val="003366"/>
                </a:solidFill>
                <a:latin typeface="微软雅黑" panose="020B0503020204020204" charset="-122"/>
                <a:ea typeface="微软雅黑" panose="020B0503020204020204" charset="-122"/>
              </a:rPr>
              <a:t>50%</a:t>
            </a:r>
            <a:r>
              <a:rPr lang="zh-CN" altLang="en-US" sz="2000" dirty="0">
                <a:solidFill>
                  <a:srgbClr val="003366"/>
                </a:solidFill>
                <a:latin typeface="微软雅黑" panose="020B0503020204020204" charset="-122"/>
                <a:ea typeface="微软雅黑" panose="020B0503020204020204" charset="-122"/>
              </a:rPr>
              <a:t>。</a:t>
            </a:r>
          </a:p>
          <a:p>
            <a:pPr algn="just">
              <a:lnSpc>
                <a:spcPct val="150000"/>
              </a:lnSpc>
            </a:pPr>
            <a:r>
              <a:rPr lang="en-US" altLang="zh-CN" sz="2000" dirty="0">
                <a:solidFill>
                  <a:srgbClr val="003366"/>
                </a:solidFill>
                <a:latin typeface="微软雅黑" panose="020B0503020204020204" charset="-122"/>
                <a:ea typeface="微软雅黑" panose="020B0503020204020204" charset="-122"/>
              </a:rPr>
              <a:t>	</a:t>
            </a:r>
            <a:r>
              <a:rPr lang="zh-CN" altLang="en-US" sz="2000" dirty="0">
                <a:solidFill>
                  <a:srgbClr val="003366"/>
                </a:solidFill>
                <a:latin typeface="微软雅黑" panose="020B0503020204020204" charset="-122"/>
                <a:ea typeface="微软雅黑" panose="020B0503020204020204" charset="-122"/>
              </a:rPr>
              <a:t>工信部先后发布</a:t>
            </a:r>
            <a:r>
              <a:rPr lang="en-US" altLang="zh-CN" sz="2000" dirty="0">
                <a:solidFill>
                  <a:srgbClr val="003366"/>
                </a:solidFill>
                <a:latin typeface="微软雅黑" panose="020B0503020204020204" charset="-122"/>
                <a:ea typeface="微软雅黑" panose="020B0503020204020204" charset="-122"/>
              </a:rPr>
              <a:t>《</a:t>
            </a:r>
            <a:r>
              <a:rPr lang="zh-CN" altLang="en-US" sz="2000" dirty="0">
                <a:solidFill>
                  <a:srgbClr val="003366"/>
                </a:solidFill>
                <a:latin typeface="微软雅黑" panose="020B0503020204020204" charset="-122"/>
                <a:ea typeface="微软雅黑" panose="020B0503020204020204" charset="-122"/>
              </a:rPr>
              <a:t>智能网联汽车技术路线图</a:t>
            </a:r>
            <a:r>
              <a:rPr lang="en-US" altLang="zh-CN" sz="2000" dirty="0">
                <a:solidFill>
                  <a:srgbClr val="003366"/>
                </a:solidFill>
                <a:latin typeface="微软雅黑" panose="020B0503020204020204" charset="-122"/>
                <a:ea typeface="微软雅黑" panose="020B0503020204020204" charset="-122"/>
              </a:rPr>
              <a:t>》</a:t>
            </a:r>
            <a:r>
              <a:rPr lang="zh-CN" altLang="en-US" sz="2000" dirty="0">
                <a:solidFill>
                  <a:srgbClr val="003366"/>
                </a:solidFill>
                <a:latin typeface="微软雅黑" panose="020B0503020204020204" charset="-122"/>
                <a:ea typeface="微软雅黑" panose="020B0503020204020204" charset="-122"/>
              </a:rPr>
              <a:t>和</a:t>
            </a:r>
            <a:r>
              <a:rPr lang="en-US" altLang="zh-CN" sz="2000" dirty="0">
                <a:solidFill>
                  <a:srgbClr val="003366"/>
                </a:solidFill>
                <a:latin typeface="微软雅黑" panose="020B0503020204020204" charset="-122"/>
                <a:ea typeface="微软雅黑" panose="020B0503020204020204" charset="-122"/>
              </a:rPr>
              <a:t>《</a:t>
            </a:r>
            <a:r>
              <a:rPr lang="zh-CN" altLang="en-US" sz="2000" dirty="0">
                <a:solidFill>
                  <a:srgbClr val="003366"/>
                </a:solidFill>
                <a:latin typeface="微软雅黑" panose="020B0503020204020204" charset="-122"/>
                <a:ea typeface="微软雅黑" panose="020B0503020204020204" charset="-122"/>
              </a:rPr>
              <a:t>汽车产业绿色发展规划（</a:t>
            </a:r>
            <a:r>
              <a:rPr lang="en-US" altLang="zh-CN" sz="2000" dirty="0">
                <a:solidFill>
                  <a:srgbClr val="003366"/>
                </a:solidFill>
                <a:latin typeface="微软雅黑" panose="020B0503020204020204" charset="-122"/>
                <a:ea typeface="微软雅黑" panose="020B0503020204020204" charset="-122"/>
              </a:rPr>
              <a:t>2021-2035</a:t>
            </a:r>
            <a:r>
              <a:rPr lang="zh-CN" altLang="en-US" sz="2000" dirty="0">
                <a:solidFill>
                  <a:srgbClr val="003366"/>
                </a:solidFill>
                <a:latin typeface="微软雅黑" panose="020B0503020204020204" charset="-122"/>
                <a:ea typeface="微软雅黑" panose="020B0503020204020204" charset="-122"/>
              </a:rPr>
              <a:t>年）</a:t>
            </a:r>
            <a:r>
              <a:rPr lang="en-US" altLang="zh-CN" sz="2000" dirty="0">
                <a:solidFill>
                  <a:srgbClr val="003366"/>
                </a:solidFill>
                <a:latin typeface="微软雅黑" panose="020B0503020204020204" charset="-122"/>
                <a:ea typeface="微软雅黑" panose="020B0503020204020204" charset="-122"/>
              </a:rPr>
              <a:t>》</a:t>
            </a:r>
            <a:r>
              <a:rPr lang="zh-CN" altLang="en-US" sz="2000" dirty="0">
                <a:solidFill>
                  <a:srgbClr val="003366"/>
                </a:solidFill>
                <a:latin typeface="微软雅黑" panose="020B0503020204020204" charset="-122"/>
                <a:ea typeface="微软雅黑" panose="020B0503020204020204" charset="-122"/>
              </a:rPr>
              <a:t>，明确支持智能汽车技术创新和核心零部件国产化。</a:t>
            </a:r>
          </a:p>
          <a:p>
            <a:pPr marL="0" indent="0" algn="just" eaLnBrk="1" hangingPunct="1">
              <a:lnSpc>
                <a:spcPct val="150000"/>
              </a:lnSpc>
            </a:pPr>
            <a:endParaRPr lang="en-US" altLang="zh-CN" sz="1800" dirty="0">
              <a:solidFill>
                <a:srgbClr val="C00000"/>
              </a:solidFill>
              <a:latin typeface="微软雅黑" panose="020B0503020204020204" charset="-122"/>
              <a:ea typeface="微软雅黑" panose="020B0503020204020204" charset="-122"/>
            </a:endParaRPr>
          </a:p>
        </p:txBody>
      </p:sp>
      <p:sp>
        <p:nvSpPr>
          <p:cNvPr id="16" name="文本框 15">
            <a:extLst>
              <a:ext uri="{FF2B5EF4-FFF2-40B4-BE49-F238E27FC236}">
                <a16:creationId xmlns:a16="http://schemas.microsoft.com/office/drawing/2014/main" id="{D4A52EC8-668E-4A59-6144-4A475941879C}"/>
              </a:ext>
            </a:extLst>
          </p:cNvPr>
          <p:cNvSpPr txBox="1"/>
          <p:nvPr>
            <p:custDataLst>
              <p:tags r:id="rId2"/>
            </p:custDataLst>
          </p:nvPr>
        </p:nvSpPr>
        <p:spPr>
          <a:xfrm>
            <a:off x="-370520" y="1222375"/>
            <a:ext cx="7861932" cy="460375"/>
          </a:xfrm>
          <a:prstGeom prst="rect">
            <a:avLst/>
          </a:prstGeom>
          <a:noFill/>
        </p:spPr>
        <p:txBody>
          <a:bodyPr wrap="square">
            <a:spAutoFit/>
          </a:bodyPr>
          <a:lstStyle/>
          <a:p>
            <a:pPr algn="ctr"/>
            <a:r>
              <a:rPr lang="zh-CN" altLang="en-US" sz="2400" dirty="0">
                <a:solidFill>
                  <a:srgbClr val="00376F"/>
                </a:solidFill>
                <a:effectLst>
                  <a:outerShdw blurRad="60007" dist="310007" dir="7680000" sy="30000" kx="1300200" algn="ctr" rotWithShape="0">
                    <a:prstClr val="black">
                      <a:alpha val="32000"/>
                    </a:prstClr>
                  </a:outerShdw>
                </a:effectLst>
                <a:latin typeface="微软雅黑" panose="020B0503020204020204" charset="-122"/>
                <a:ea typeface="微软雅黑" panose="020B0503020204020204" charset="-122"/>
              </a:rPr>
              <a:t>党中央、国务院高度重视</a:t>
            </a:r>
            <a:r>
              <a:rPr lang="zh-CN" altLang="en-US" sz="2400" dirty="0">
                <a:solidFill>
                  <a:srgbClr val="FF0000"/>
                </a:solidFill>
              </a:rPr>
              <a:t>智能汽车产业</a:t>
            </a:r>
            <a:r>
              <a:rPr lang="zh-CN" altLang="en-US" sz="2400" dirty="0">
                <a:solidFill>
                  <a:srgbClr val="00376F"/>
                </a:solidFill>
                <a:effectLst>
                  <a:outerShdw blurRad="60007" dist="310007" dir="7680000" sy="30000" kx="1300200" algn="ctr" rotWithShape="0">
                    <a:prstClr val="black">
                      <a:alpha val="32000"/>
                    </a:prstClr>
                  </a:outerShdw>
                </a:effectLst>
                <a:latin typeface="微软雅黑" panose="020B0503020204020204" charset="-122"/>
                <a:ea typeface="微软雅黑" panose="020B0503020204020204" charset="-122"/>
              </a:rPr>
              <a:t>发展</a:t>
            </a:r>
            <a:endParaRPr lang="zh-CN" altLang="en-US" sz="2400" dirty="0">
              <a:solidFill>
                <a:srgbClr val="00376F"/>
              </a:solidFill>
              <a:effectLst>
                <a:outerShdw blurRad="60007" dist="310007" dir="7680000" sy="30000" kx="1300200" algn="ctr" rotWithShape="0">
                  <a:prstClr val="black">
                    <a:alpha val="32000"/>
                  </a:prstClr>
                </a:outerShdw>
              </a:effectLst>
            </a:endParaRPr>
          </a:p>
        </p:txBody>
      </p:sp>
      <p:pic>
        <p:nvPicPr>
          <p:cNvPr id="18" name="图片 17">
            <a:extLst>
              <a:ext uri="{FF2B5EF4-FFF2-40B4-BE49-F238E27FC236}">
                <a16:creationId xmlns:a16="http://schemas.microsoft.com/office/drawing/2014/main" id="{B920ED22-C4BD-00B6-7EA5-60FB4A4E81E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23830" y="4331552"/>
            <a:ext cx="6493331" cy="240056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41DFEA-5746-3D32-3EED-1520401CB754}"/>
            </a:ext>
          </a:extLst>
        </p:cNvPr>
        <p:cNvGrpSpPr/>
        <p:nvPr/>
      </p:nvGrpSpPr>
      <p:grpSpPr>
        <a:xfrm>
          <a:off x="0" y="0"/>
          <a:ext cx="0" cy="0"/>
          <a:chOff x="0" y="0"/>
          <a:chExt cx="0" cy="0"/>
        </a:xfrm>
      </p:grpSpPr>
      <p:grpSp>
        <p:nvGrpSpPr>
          <p:cNvPr id="8" name="组合 7">
            <a:extLst>
              <a:ext uri="{FF2B5EF4-FFF2-40B4-BE49-F238E27FC236}">
                <a16:creationId xmlns:a16="http://schemas.microsoft.com/office/drawing/2014/main" id="{BEAF6191-EAA6-A8FC-B92A-E58F4718D170}"/>
              </a:ext>
            </a:extLst>
          </p:cNvPr>
          <p:cNvGrpSpPr/>
          <p:nvPr/>
        </p:nvGrpSpPr>
        <p:grpSpPr>
          <a:xfrm>
            <a:off x="528716" y="4740757"/>
            <a:ext cx="10542885" cy="1991360"/>
            <a:chOff x="1260" y="2680"/>
            <a:chExt cx="17143" cy="3238"/>
          </a:xfrm>
        </p:grpSpPr>
        <p:sp>
          <p:nvSpPr>
            <p:cNvPr id="9" name="îṣḻíḋe">
              <a:extLst>
                <a:ext uri="{FF2B5EF4-FFF2-40B4-BE49-F238E27FC236}">
                  <a16:creationId xmlns:a16="http://schemas.microsoft.com/office/drawing/2014/main" id="{C64898A5-119D-11E2-2CFC-5DC98B2F9E58}"/>
                </a:ext>
              </a:extLst>
            </p:cNvPr>
            <p:cNvSpPr/>
            <p:nvPr/>
          </p:nvSpPr>
          <p:spPr bwMode="auto">
            <a:xfrm>
              <a:off x="1260" y="2680"/>
              <a:ext cx="1640" cy="3238"/>
            </a:xfrm>
            <a:custGeom>
              <a:avLst/>
              <a:gdLst>
                <a:gd name="connsiteX0" fmla="*/ 0 w 1041400"/>
                <a:gd name="connsiteY0" fmla="*/ 0 h 2967068"/>
                <a:gd name="connsiteX1" fmla="*/ 1041400 w 1041400"/>
                <a:gd name="connsiteY1" fmla="*/ 0 h 2967068"/>
                <a:gd name="connsiteX2" fmla="*/ 1041400 w 1041400"/>
                <a:gd name="connsiteY2" fmla="*/ 2967068 h 2967068"/>
                <a:gd name="connsiteX3" fmla="*/ 0 w 1041400"/>
                <a:gd name="connsiteY3" fmla="*/ 2967068 h 2967068"/>
                <a:gd name="connsiteX4" fmla="*/ 0 w 1041400"/>
                <a:gd name="connsiteY4" fmla="*/ 0 h 2967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400" h="2967068">
                  <a:moveTo>
                    <a:pt x="0" y="0"/>
                  </a:moveTo>
                  <a:lnTo>
                    <a:pt x="1041400" y="0"/>
                  </a:lnTo>
                  <a:lnTo>
                    <a:pt x="1041400" y="2967068"/>
                  </a:lnTo>
                  <a:lnTo>
                    <a:pt x="0" y="29670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ExtraLight" panose="020B0200000000000000" pitchFamily="34" charset="-122"/>
                <a:ea typeface="思源黑体 CN ExtraLight" panose="020B0200000000000000" pitchFamily="34" charset="-122"/>
              </a:endParaRPr>
            </a:p>
          </p:txBody>
        </p:sp>
        <p:sp>
          <p:nvSpPr>
            <p:cNvPr id="12" name="iŝľîḍe">
              <a:extLst>
                <a:ext uri="{FF2B5EF4-FFF2-40B4-BE49-F238E27FC236}">
                  <a16:creationId xmlns:a16="http://schemas.microsoft.com/office/drawing/2014/main" id="{B2226206-40DF-89BA-4022-D46E4E142119}"/>
                </a:ext>
              </a:extLst>
            </p:cNvPr>
            <p:cNvSpPr/>
            <p:nvPr/>
          </p:nvSpPr>
          <p:spPr bwMode="auto">
            <a:xfrm>
              <a:off x="3018" y="2680"/>
              <a:ext cx="463" cy="3238"/>
            </a:xfrm>
            <a:custGeom>
              <a:avLst/>
              <a:gdLst>
                <a:gd name="connsiteX0" fmla="*/ 0 w 1041400"/>
                <a:gd name="connsiteY0" fmla="*/ 0 h 2967068"/>
                <a:gd name="connsiteX1" fmla="*/ 1041400 w 1041400"/>
                <a:gd name="connsiteY1" fmla="*/ 0 h 2967068"/>
                <a:gd name="connsiteX2" fmla="*/ 1041400 w 1041400"/>
                <a:gd name="connsiteY2" fmla="*/ 2967068 h 2967068"/>
                <a:gd name="connsiteX3" fmla="*/ 0 w 1041400"/>
                <a:gd name="connsiteY3" fmla="*/ 2967068 h 2967068"/>
                <a:gd name="connsiteX4" fmla="*/ 0 w 1041400"/>
                <a:gd name="connsiteY4" fmla="*/ 0 h 2967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400" h="2967068">
                  <a:moveTo>
                    <a:pt x="0" y="0"/>
                  </a:moveTo>
                  <a:lnTo>
                    <a:pt x="1041400" y="0"/>
                  </a:lnTo>
                  <a:lnTo>
                    <a:pt x="1041400" y="2967068"/>
                  </a:lnTo>
                  <a:lnTo>
                    <a:pt x="0" y="29670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ExtraLight" panose="020B0200000000000000" pitchFamily="34" charset="-122"/>
                <a:ea typeface="思源黑体 CN ExtraLight" panose="020B0200000000000000" pitchFamily="34" charset="-122"/>
              </a:endParaRPr>
            </a:p>
          </p:txBody>
        </p:sp>
        <p:sp>
          <p:nvSpPr>
            <p:cNvPr id="14" name="îsļîdè">
              <a:extLst>
                <a:ext uri="{FF2B5EF4-FFF2-40B4-BE49-F238E27FC236}">
                  <a16:creationId xmlns:a16="http://schemas.microsoft.com/office/drawing/2014/main" id="{3B3577D5-CD1B-FE88-0C79-DBA1630FB79E}"/>
                </a:ext>
              </a:extLst>
            </p:cNvPr>
            <p:cNvSpPr/>
            <p:nvPr/>
          </p:nvSpPr>
          <p:spPr bwMode="auto">
            <a:xfrm>
              <a:off x="17940" y="2680"/>
              <a:ext cx="463" cy="3238"/>
            </a:xfrm>
            <a:custGeom>
              <a:avLst/>
              <a:gdLst>
                <a:gd name="connsiteX0" fmla="*/ 0 w 1041400"/>
                <a:gd name="connsiteY0" fmla="*/ 0 h 2967068"/>
                <a:gd name="connsiteX1" fmla="*/ 1041400 w 1041400"/>
                <a:gd name="connsiteY1" fmla="*/ 0 h 2967068"/>
                <a:gd name="connsiteX2" fmla="*/ 1041400 w 1041400"/>
                <a:gd name="connsiteY2" fmla="*/ 2967068 h 2967068"/>
                <a:gd name="connsiteX3" fmla="*/ 0 w 1041400"/>
                <a:gd name="connsiteY3" fmla="*/ 2967068 h 2967068"/>
                <a:gd name="connsiteX4" fmla="*/ 0 w 1041400"/>
                <a:gd name="connsiteY4" fmla="*/ 0 h 2967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400" h="2967068">
                  <a:moveTo>
                    <a:pt x="0" y="0"/>
                  </a:moveTo>
                  <a:lnTo>
                    <a:pt x="1041400" y="0"/>
                  </a:lnTo>
                  <a:lnTo>
                    <a:pt x="1041400" y="2967068"/>
                  </a:lnTo>
                  <a:lnTo>
                    <a:pt x="0" y="29670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ExtraLight" panose="020B0200000000000000" pitchFamily="34" charset="-122"/>
                <a:ea typeface="思源黑体 CN ExtraLight" panose="020B0200000000000000" pitchFamily="34" charset="-122"/>
              </a:endParaRPr>
            </a:p>
          </p:txBody>
        </p:sp>
      </p:grpSp>
      <p:sp>
        <p:nvSpPr>
          <p:cNvPr id="10" name="í$ḻídè">
            <a:extLst>
              <a:ext uri="{FF2B5EF4-FFF2-40B4-BE49-F238E27FC236}">
                <a16:creationId xmlns:a16="http://schemas.microsoft.com/office/drawing/2014/main" id="{1FDEA70C-E36C-A5DA-DF9F-D47508D0F49B}"/>
              </a:ext>
            </a:extLst>
          </p:cNvPr>
          <p:cNvSpPr/>
          <p:nvPr/>
        </p:nvSpPr>
        <p:spPr>
          <a:xfrm>
            <a:off x="444657" y="1722443"/>
            <a:ext cx="11450798" cy="2931954"/>
          </a:xfrm>
          <a:prstGeom prst="rect">
            <a:avLst/>
          </a:prstGeom>
          <a:gradFill flip="none" rotWithShape="1">
            <a:gsLst>
              <a:gs pos="0">
                <a:schemeClr val="bg1">
                  <a:alpha val="0"/>
                </a:schemeClr>
              </a:gs>
              <a:gs pos="100000">
                <a:schemeClr val="bg1">
                  <a:lumMod val="95000"/>
                  <a:alpha val="80000"/>
                </a:schemeClr>
              </a:gs>
            </a:gsLst>
            <a:lin ang="0" scaled="1"/>
            <a:tileRect/>
          </a:gra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marL="0" indent="457200" eaLnBrk="1" hangingPunct="1">
              <a:lnSpc>
                <a:spcPct val="150000"/>
              </a:lnSpc>
            </a:pPr>
            <a:r>
              <a:rPr lang="zh-CN" altLang="en-US" sz="2000" b="1" dirty="0">
                <a:solidFill>
                  <a:schemeClr val="tx1"/>
                </a:solidFill>
              </a:rPr>
              <a:t>汽车线束</a:t>
            </a:r>
            <a:r>
              <a:rPr lang="zh-CN" altLang="en-US" sz="2000" dirty="0">
                <a:solidFill>
                  <a:schemeClr val="tx1"/>
                </a:solidFill>
              </a:rPr>
              <a:t>：是车辆电气系统中的核心部件，被称为汽车的“神经系统”，其主要作用是传输电力和信号，连接汽车的各个电子和电气设备。随着汽车工业的发展，线束的功能和设计越来越复杂，成为现代汽车制造的关键领域。现代汽车的复杂性和智能化程度不断提高，线束的设计与匹配变得更加重要。</a:t>
            </a:r>
            <a:endParaRPr lang="en-US" altLang="zh-CN" sz="2000" dirty="0">
              <a:solidFill>
                <a:schemeClr val="tx1"/>
              </a:solidFill>
            </a:endParaRPr>
          </a:p>
          <a:p>
            <a:pPr indent="457200">
              <a:lnSpc>
                <a:spcPct val="150000"/>
              </a:lnSpc>
            </a:pPr>
            <a:r>
              <a:rPr lang="zh-CN" altLang="en-US" sz="2000" b="1" dirty="0">
                <a:solidFill>
                  <a:schemeClr val="tx1"/>
                </a:solidFill>
              </a:rPr>
              <a:t>行业需求变化</a:t>
            </a:r>
            <a:r>
              <a:rPr lang="zh-CN" altLang="en-US" sz="2000" dirty="0">
                <a:solidFill>
                  <a:schemeClr val="tx1"/>
                </a:solidFill>
              </a:rPr>
              <a:t>：随着新能源汽车和智能网联汽车的兴起，汽车线束的设计逐步从传统结构转向模块化和个性化</a:t>
            </a:r>
            <a:r>
              <a:rPr lang="en-US" altLang="zh-CN" sz="2000" dirty="0">
                <a:solidFill>
                  <a:schemeClr val="tx1"/>
                </a:solidFill>
              </a:rPr>
              <a:t>;</a:t>
            </a:r>
            <a:r>
              <a:rPr lang="zh-CN" altLang="en-US" sz="2000" dirty="0">
                <a:solidFill>
                  <a:schemeClr val="tx1"/>
                </a:solidFill>
              </a:rPr>
              <a:t>传统手动设计和匹配线束的方法效率较低，易出现错误，无法满足多样化汽车制造需求。</a:t>
            </a:r>
          </a:p>
          <a:p>
            <a:pPr marL="0" indent="457200" eaLnBrk="1" hangingPunct="1">
              <a:lnSpc>
                <a:spcPct val="150000"/>
              </a:lnSpc>
            </a:pPr>
            <a:endParaRPr lang="en-US" altLang="zh-CN" sz="2000" dirty="0">
              <a:solidFill>
                <a:schemeClr val="tx1"/>
              </a:solidFill>
            </a:endParaRPr>
          </a:p>
          <a:p>
            <a:pPr marL="0" indent="457200" eaLnBrk="1" hangingPunct="1"/>
            <a:endParaRPr lang="zh-CN" altLang="en-US" sz="2000" b="1" dirty="0">
              <a:solidFill>
                <a:schemeClr val="tx1"/>
              </a:solidFill>
              <a:latin typeface="思源黑体 CN ExtraLight" panose="020B0200000000000000" pitchFamily="34" charset="-122"/>
              <a:ea typeface="思源黑体 CN ExtraLight" panose="020B0200000000000000" pitchFamily="34" charset="-122"/>
            </a:endParaRPr>
          </a:p>
        </p:txBody>
      </p:sp>
      <p:sp>
        <p:nvSpPr>
          <p:cNvPr id="4" name="椭圆 3">
            <a:extLst>
              <a:ext uri="{FF2B5EF4-FFF2-40B4-BE49-F238E27FC236}">
                <a16:creationId xmlns:a16="http://schemas.microsoft.com/office/drawing/2014/main" id="{5F55F7CD-C867-DD6B-2F00-F758991C9119}"/>
              </a:ext>
            </a:extLst>
          </p:cNvPr>
          <p:cNvSpPr/>
          <p:nvPr/>
        </p:nvSpPr>
        <p:spPr>
          <a:xfrm>
            <a:off x="-952500" y="-95250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ExtraLight" panose="020B0200000000000000" pitchFamily="34" charset="-122"/>
              <a:ea typeface="思源黑体 CN ExtraLight" panose="020B0200000000000000" pitchFamily="34" charset="-122"/>
            </a:endParaRPr>
          </a:p>
        </p:txBody>
      </p:sp>
      <p:sp>
        <p:nvSpPr>
          <p:cNvPr id="5" name="椭圆 4">
            <a:extLst>
              <a:ext uri="{FF2B5EF4-FFF2-40B4-BE49-F238E27FC236}">
                <a16:creationId xmlns:a16="http://schemas.microsoft.com/office/drawing/2014/main" id="{3A701A49-612F-2264-26B0-979F72AB235A}"/>
              </a:ext>
            </a:extLst>
          </p:cNvPr>
          <p:cNvSpPr/>
          <p:nvPr/>
        </p:nvSpPr>
        <p:spPr>
          <a:xfrm>
            <a:off x="340360" y="427990"/>
            <a:ext cx="548640" cy="54864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ExtraLight" panose="020B0200000000000000" pitchFamily="34" charset="-122"/>
              <a:ea typeface="思源黑体 CN ExtraLight" panose="020B0200000000000000" pitchFamily="34" charset="-122"/>
            </a:endParaRPr>
          </a:p>
        </p:txBody>
      </p:sp>
      <p:grpSp>
        <p:nvGrpSpPr>
          <p:cNvPr id="42" name="组合 41">
            <a:extLst>
              <a:ext uri="{FF2B5EF4-FFF2-40B4-BE49-F238E27FC236}">
                <a16:creationId xmlns:a16="http://schemas.microsoft.com/office/drawing/2014/main" id="{BBAC5B18-9777-AFBD-5D9B-5D68A0E7FC62}"/>
              </a:ext>
            </a:extLst>
          </p:cNvPr>
          <p:cNvGrpSpPr/>
          <p:nvPr/>
        </p:nvGrpSpPr>
        <p:grpSpPr>
          <a:xfrm>
            <a:off x="910590" y="541020"/>
            <a:ext cx="2919730" cy="709295"/>
            <a:chOff x="10150" y="1649"/>
            <a:chExt cx="4598" cy="1117"/>
          </a:xfrm>
        </p:grpSpPr>
        <p:sp>
          <p:nvSpPr>
            <p:cNvPr id="30" name="文本框 29">
              <a:extLst>
                <a:ext uri="{FF2B5EF4-FFF2-40B4-BE49-F238E27FC236}">
                  <a16:creationId xmlns:a16="http://schemas.microsoft.com/office/drawing/2014/main" id="{9BFCDAE1-7226-DC8B-A6E5-843C76775D20}"/>
                </a:ext>
              </a:extLst>
            </p:cNvPr>
            <p:cNvSpPr txBox="1"/>
            <p:nvPr/>
          </p:nvSpPr>
          <p:spPr>
            <a:xfrm>
              <a:off x="10150" y="1649"/>
              <a:ext cx="4598" cy="822"/>
            </a:xfrm>
            <a:prstGeom prst="rect">
              <a:avLst/>
            </a:prstGeom>
            <a:noFill/>
          </p:spPr>
          <p:txBody>
            <a:bodyPr wrap="square" rtlCol="0">
              <a:spAutoFit/>
            </a:bodyPr>
            <a:lstStyle/>
            <a:p>
              <a:pPr algn="l"/>
              <a:r>
                <a:rPr lang="zh-CN" altLang="en-US" sz="2800" b="1" dirty="0">
                  <a:solidFill>
                    <a:schemeClr val="accent2">
                      <a:lumMod val="75000"/>
                    </a:schemeClr>
                  </a:solidFill>
                  <a:latin typeface="思源黑体 CN Heavy" panose="020B0A00000000000000" pitchFamily="34" charset="-122"/>
                  <a:ea typeface="思源黑体 CN Heavy" panose="020B0A00000000000000" pitchFamily="34" charset="-122"/>
                </a:rPr>
                <a:t>行业背景</a:t>
              </a:r>
            </a:p>
          </p:txBody>
        </p:sp>
        <p:sp>
          <p:nvSpPr>
            <p:cNvPr id="65" name="矩形 64">
              <a:extLst>
                <a:ext uri="{FF2B5EF4-FFF2-40B4-BE49-F238E27FC236}">
                  <a16:creationId xmlns:a16="http://schemas.microsoft.com/office/drawing/2014/main" id="{BF5E0502-45DE-542C-8078-8B43222449C0}"/>
                </a:ext>
              </a:extLst>
            </p:cNvPr>
            <p:cNvSpPr/>
            <p:nvPr/>
          </p:nvSpPr>
          <p:spPr>
            <a:xfrm>
              <a:off x="10150" y="2330"/>
              <a:ext cx="3343" cy="436"/>
            </a:xfrm>
            <a:prstGeom prst="rect">
              <a:avLst/>
            </a:prstGeom>
          </p:spPr>
          <p:txBody>
            <a:bodyPr wrap="none">
              <a:spAutoFit/>
            </a:bodyPr>
            <a:lstStyle/>
            <a:p>
              <a:r>
                <a:rPr lang="zh-CN" altLang="en-US" sz="1200" dirty="0">
                  <a:solidFill>
                    <a:schemeClr val="tx1">
                      <a:lumMod val="85000"/>
                      <a:lumOff val="15000"/>
                    </a:schemeClr>
                  </a:solidFill>
                  <a:latin typeface="思源黑体 CN ExtraLight" panose="020B0200000000000000" pitchFamily="34" charset="-122"/>
                  <a:ea typeface="思源黑体 CN ExtraLight" panose="020B0200000000000000" pitchFamily="34" charset="-122"/>
                </a:rPr>
                <a:t>The  </a:t>
              </a:r>
              <a:r>
                <a:rPr lang="en-US" altLang="zh-CN" sz="1200" dirty="0">
                  <a:solidFill>
                    <a:schemeClr val="tx1">
                      <a:lumMod val="85000"/>
                      <a:lumOff val="15000"/>
                    </a:schemeClr>
                  </a:solidFill>
                  <a:latin typeface="思源黑体 CN ExtraLight" panose="020B0200000000000000" pitchFamily="34" charset="-122"/>
                  <a:ea typeface="思源黑体 CN ExtraLight" panose="020B0200000000000000" pitchFamily="34" charset="-122"/>
                </a:rPr>
                <a:t>background </a:t>
              </a:r>
              <a:r>
                <a:rPr lang="zh-CN" altLang="en-US" sz="1200" dirty="0">
                  <a:solidFill>
                    <a:schemeClr val="tx1">
                      <a:lumMod val="85000"/>
                      <a:lumOff val="15000"/>
                    </a:schemeClr>
                  </a:solidFill>
                  <a:latin typeface="思源黑体 CN ExtraLight" panose="020B0200000000000000" pitchFamily="34" charset="-122"/>
                  <a:ea typeface="思源黑体 CN ExtraLight" panose="020B0200000000000000" pitchFamily="34" charset="-122"/>
                </a:rPr>
                <a:t>of the topic</a:t>
              </a:r>
            </a:p>
          </p:txBody>
        </p:sp>
      </p:grpSp>
      <p:sp>
        <p:nvSpPr>
          <p:cNvPr id="34" name="椭圆 33">
            <a:extLst>
              <a:ext uri="{FF2B5EF4-FFF2-40B4-BE49-F238E27FC236}">
                <a16:creationId xmlns:a16="http://schemas.microsoft.com/office/drawing/2014/main" id="{E8BE0F79-B7ED-0EEF-6071-A8355012A050}"/>
              </a:ext>
            </a:extLst>
          </p:cNvPr>
          <p:cNvSpPr/>
          <p:nvPr/>
        </p:nvSpPr>
        <p:spPr>
          <a:xfrm>
            <a:off x="8510905" y="5664835"/>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ExtraLight" panose="020B0200000000000000" pitchFamily="34" charset="-122"/>
              <a:ea typeface="思源黑体 CN ExtraLight" panose="020B0200000000000000" pitchFamily="34" charset="-122"/>
            </a:endParaRPr>
          </a:p>
        </p:txBody>
      </p:sp>
      <p:sp>
        <p:nvSpPr>
          <p:cNvPr id="38" name="椭圆 37">
            <a:extLst>
              <a:ext uri="{FF2B5EF4-FFF2-40B4-BE49-F238E27FC236}">
                <a16:creationId xmlns:a16="http://schemas.microsoft.com/office/drawing/2014/main" id="{DD5AE8F1-545C-AA2F-E72C-B69939D26826}"/>
              </a:ext>
            </a:extLst>
          </p:cNvPr>
          <p:cNvSpPr/>
          <p:nvPr/>
        </p:nvSpPr>
        <p:spPr>
          <a:xfrm>
            <a:off x="11151870" y="3074035"/>
            <a:ext cx="1487170" cy="148717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ExtraLight" panose="020B0200000000000000" pitchFamily="34" charset="-122"/>
              <a:ea typeface="思源黑体 CN ExtraLight" panose="020B0200000000000000" pitchFamily="34" charset="-122"/>
            </a:endParaRPr>
          </a:p>
        </p:txBody>
      </p:sp>
      <p:sp>
        <p:nvSpPr>
          <p:cNvPr id="2" name="文本框 1">
            <a:extLst>
              <a:ext uri="{FF2B5EF4-FFF2-40B4-BE49-F238E27FC236}">
                <a16:creationId xmlns:a16="http://schemas.microsoft.com/office/drawing/2014/main" id="{8F9F808C-5773-9DA3-7F83-DB9CD3D37435}"/>
              </a:ext>
            </a:extLst>
          </p:cNvPr>
          <p:cNvSpPr txBox="1"/>
          <p:nvPr/>
        </p:nvSpPr>
        <p:spPr>
          <a:xfrm>
            <a:off x="4474346" y="266330"/>
            <a:ext cx="1988598" cy="276999"/>
          </a:xfrm>
          <a:prstGeom prst="rect">
            <a:avLst/>
          </a:prstGeom>
          <a:noFill/>
        </p:spPr>
        <p:txBody>
          <a:bodyPr wrap="square" rtlCol="0">
            <a:spAutoFit/>
          </a:bodyPr>
          <a:lstStyle/>
          <a:p>
            <a:r>
              <a:rPr lang="en-US" altLang="zh-CN" sz="1200" dirty="0">
                <a:solidFill>
                  <a:srgbClr val="FFFFFF"/>
                </a:solidFill>
                <a:latin typeface="思源黑体 CN ExtraLight" panose="020B0200000000000000" pitchFamily="34" charset="-122"/>
                <a:ea typeface="思源黑体 CN ExtraLight" panose="020B0200000000000000" pitchFamily="34" charset="-122"/>
              </a:rPr>
              <a:t>https://www.ypppt.com/</a:t>
            </a:r>
            <a:endParaRPr lang="zh-CN" altLang="en-US" sz="1200" dirty="0">
              <a:solidFill>
                <a:srgbClr val="FFFFFF"/>
              </a:solidFill>
              <a:latin typeface="思源黑体 CN ExtraLight" panose="020B0200000000000000" pitchFamily="34" charset="-122"/>
              <a:ea typeface="思源黑体 CN ExtraLight" panose="020B0200000000000000" pitchFamily="34" charset="-122"/>
            </a:endParaRPr>
          </a:p>
        </p:txBody>
      </p:sp>
      <p:pic>
        <p:nvPicPr>
          <p:cNvPr id="67" name="图形 16">
            <a:extLst>
              <a:ext uri="{FF2B5EF4-FFF2-40B4-BE49-F238E27FC236}">
                <a16:creationId xmlns:a16="http://schemas.microsoft.com/office/drawing/2014/main" id="{B4FB3AB8-398D-E2B2-974C-6E96D0D2D957}"/>
              </a:ext>
            </a:extLst>
          </p:cNvPr>
          <p:cNvPicPr>
            <a:picLocks noChangeAspect="1"/>
          </p:cNvPicPr>
          <p:nvPr>
            <p:custDataLst>
              <p:tags r:id="rId1"/>
            </p:custDataLst>
          </p:nvPr>
        </p:nvPicPr>
        <p:blipFill>
          <a:blip r:embed="rId3">
            <a:extLst>
              <a:ext uri="{96DAC541-7B7A-43D3-8B79-37D633B846F1}">
                <asvg:svgBlip xmlns:asvg="http://schemas.microsoft.com/office/drawing/2016/SVG/main" r:embed="rId4"/>
              </a:ext>
            </a:extLst>
          </a:blip>
          <a:stretch>
            <a:fillRect/>
          </a:stretch>
        </p:blipFill>
        <p:spPr>
          <a:xfrm>
            <a:off x="9017161" y="339721"/>
            <a:ext cx="2508013" cy="610834"/>
          </a:xfrm>
          <a:prstGeom prst="rect">
            <a:avLst/>
          </a:prstGeom>
        </p:spPr>
      </p:pic>
      <p:pic>
        <p:nvPicPr>
          <p:cNvPr id="11" name="图片 10">
            <a:extLst>
              <a:ext uri="{FF2B5EF4-FFF2-40B4-BE49-F238E27FC236}">
                <a16:creationId xmlns:a16="http://schemas.microsoft.com/office/drawing/2014/main" id="{32D3F6AB-1230-5AF8-F5FD-9E35C78BDB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222" y="4468872"/>
            <a:ext cx="5698878" cy="2263245"/>
          </a:xfrm>
          <a:prstGeom prst="rect">
            <a:avLst/>
          </a:prstGeom>
        </p:spPr>
      </p:pic>
      <p:pic>
        <p:nvPicPr>
          <p:cNvPr id="1026" name="Picture 2" descr="汽车线束行业分析：三大趋势引领汽车线束行业再成长 - 知乎">
            <a:extLst>
              <a:ext uri="{FF2B5EF4-FFF2-40B4-BE49-F238E27FC236}">
                <a16:creationId xmlns:a16="http://schemas.microsoft.com/office/drawing/2014/main" id="{64018FDA-9F8B-761A-8981-84D7D34591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97393" y="4343269"/>
            <a:ext cx="4370331" cy="2420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312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4881D-0638-B5FE-92B8-08FFF7A9621D}"/>
            </a:ext>
          </a:extLst>
        </p:cNvPr>
        <p:cNvGrpSpPr/>
        <p:nvPr/>
      </p:nvGrpSpPr>
      <p:grpSpPr>
        <a:xfrm>
          <a:off x="0" y="0"/>
          <a:ext cx="0" cy="0"/>
          <a:chOff x="0" y="0"/>
          <a:chExt cx="0" cy="0"/>
        </a:xfrm>
      </p:grpSpPr>
      <p:grpSp>
        <p:nvGrpSpPr>
          <p:cNvPr id="8" name="组合 7">
            <a:extLst>
              <a:ext uri="{FF2B5EF4-FFF2-40B4-BE49-F238E27FC236}">
                <a16:creationId xmlns:a16="http://schemas.microsoft.com/office/drawing/2014/main" id="{8C6BBF59-F9A0-73BA-17F0-ADB034417618}"/>
              </a:ext>
            </a:extLst>
          </p:cNvPr>
          <p:cNvGrpSpPr/>
          <p:nvPr/>
        </p:nvGrpSpPr>
        <p:grpSpPr>
          <a:xfrm>
            <a:off x="528716" y="4740757"/>
            <a:ext cx="10542885" cy="1991360"/>
            <a:chOff x="1260" y="2680"/>
            <a:chExt cx="17143" cy="3238"/>
          </a:xfrm>
        </p:grpSpPr>
        <p:sp>
          <p:nvSpPr>
            <p:cNvPr id="9" name="îṣḻíḋe">
              <a:extLst>
                <a:ext uri="{FF2B5EF4-FFF2-40B4-BE49-F238E27FC236}">
                  <a16:creationId xmlns:a16="http://schemas.microsoft.com/office/drawing/2014/main" id="{13675184-FCED-1D59-A7C3-7D769BB28A5A}"/>
                </a:ext>
              </a:extLst>
            </p:cNvPr>
            <p:cNvSpPr/>
            <p:nvPr/>
          </p:nvSpPr>
          <p:spPr bwMode="auto">
            <a:xfrm>
              <a:off x="1260" y="2680"/>
              <a:ext cx="1640" cy="3238"/>
            </a:xfrm>
            <a:custGeom>
              <a:avLst/>
              <a:gdLst>
                <a:gd name="connsiteX0" fmla="*/ 0 w 1041400"/>
                <a:gd name="connsiteY0" fmla="*/ 0 h 2967068"/>
                <a:gd name="connsiteX1" fmla="*/ 1041400 w 1041400"/>
                <a:gd name="connsiteY1" fmla="*/ 0 h 2967068"/>
                <a:gd name="connsiteX2" fmla="*/ 1041400 w 1041400"/>
                <a:gd name="connsiteY2" fmla="*/ 2967068 h 2967068"/>
                <a:gd name="connsiteX3" fmla="*/ 0 w 1041400"/>
                <a:gd name="connsiteY3" fmla="*/ 2967068 h 2967068"/>
                <a:gd name="connsiteX4" fmla="*/ 0 w 1041400"/>
                <a:gd name="connsiteY4" fmla="*/ 0 h 2967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400" h="2967068">
                  <a:moveTo>
                    <a:pt x="0" y="0"/>
                  </a:moveTo>
                  <a:lnTo>
                    <a:pt x="1041400" y="0"/>
                  </a:lnTo>
                  <a:lnTo>
                    <a:pt x="1041400" y="2967068"/>
                  </a:lnTo>
                  <a:lnTo>
                    <a:pt x="0" y="29670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ExtraLight" panose="020B0200000000000000" pitchFamily="34" charset="-122"/>
                <a:ea typeface="思源黑体 CN ExtraLight" panose="020B0200000000000000" pitchFamily="34" charset="-122"/>
              </a:endParaRPr>
            </a:p>
          </p:txBody>
        </p:sp>
        <p:sp>
          <p:nvSpPr>
            <p:cNvPr id="12" name="iŝľîḍe">
              <a:extLst>
                <a:ext uri="{FF2B5EF4-FFF2-40B4-BE49-F238E27FC236}">
                  <a16:creationId xmlns:a16="http://schemas.microsoft.com/office/drawing/2014/main" id="{DE986E4E-9FFF-8099-22BB-B0ADBF11F9B7}"/>
                </a:ext>
              </a:extLst>
            </p:cNvPr>
            <p:cNvSpPr/>
            <p:nvPr/>
          </p:nvSpPr>
          <p:spPr bwMode="auto">
            <a:xfrm>
              <a:off x="3018" y="2680"/>
              <a:ext cx="463" cy="3238"/>
            </a:xfrm>
            <a:custGeom>
              <a:avLst/>
              <a:gdLst>
                <a:gd name="connsiteX0" fmla="*/ 0 w 1041400"/>
                <a:gd name="connsiteY0" fmla="*/ 0 h 2967068"/>
                <a:gd name="connsiteX1" fmla="*/ 1041400 w 1041400"/>
                <a:gd name="connsiteY1" fmla="*/ 0 h 2967068"/>
                <a:gd name="connsiteX2" fmla="*/ 1041400 w 1041400"/>
                <a:gd name="connsiteY2" fmla="*/ 2967068 h 2967068"/>
                <a:gd name="connsiteX3" fmla="*/ 0 w 1041400"/>
                <a:gd name="connsiteY3" fmla="*/ 2967068 h 2967068"/>
                <a:gd name="connsiteX4" fmla="*/ 0 w 1041400"/>
                <a:gd name="connsiteY4" fmla="*/ 0 h 2967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400" h="2967068">
                  <a:moveTo>
                    <a:pt x="0" y="0"/>
                  </a:moveTo>
                  <a:lnTo>
                    <a:pt x="1041400" y="0"/>
                  </a:lnTo>
                  <a:lnTo>
                    <a:pt x="1041400" y="2967068"/>
                  </a:lnTo>
                  <a:lnTo>
                    <a:pt x="0" y="29670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ExtraLight" panose="020B0200000000000000" pitchFamily="34" charset="-122"/>
                <a:ea typeface="思源黑体 CN ExtraLight" panose="020B0200000000000000" pitchFamily="34" charset="-122"/>
              </a:endParaRPr>
            </a:p>
          </p:txBody>
        </p:sp>
        <p:sp>
          <p:nvSpPr>
            <p:cNvPr id="14" name="îsļîdè">
              <a:extLst>
                <a:ext uri="{FF2B5EF4-FFF2-40B4-BE49-F238E27FC236}">
                  <a16:creationId xmlns:a16="http://schemas.microsoft.com/office/drawing/2014/main" id="{DABB8E12-95E5-985B-6DC8-309F6C44FAC6}"/>
                </a:ext>
              </a:extLst>
            </p:cNvPr>
            <p:cNvSpPr/>
            <p:nvPr/>
          </p:nvSpPr>
          <p:spPr bwMode="auto">
            <a:xfrm>
              <a:off x="17940" y="2680"/>
              <a:ext cx="463" cy="3238"/>
            </a:xfrm>
            <a:custGeom>
              <a:avLst/>
              <a:gdLst>
                <a:gd name="connsiteX0" fmla="*/ 0 w 1041400"/>
                <a:gd name="connsiteY0" fmla="*/ 0 h 2967068"/>
                <a:gd name="connsiteX1" fmla="*/ 1041400 w 1041400"/>
                <a:gd name="connsiteY1" fmla="*/ 0 h 2967068"/>
                <a:gd name="connsiteX2" fmla="*/ 1041400 w 1041400"/>
                <a:gd name="connsiteY2" fmla="*/ 2967068 h 2967068"/>
                <a:gd name="connsiteX3" fmla="*/ 0 w 1041400"/>
                <a:gd name="connsiteY3" fmla="*/ 2967068 h 2967068"/>
                <a:gd name="connsiteX4" fmla="*/ 0 w 1041400"/>
                <a:gd name="connsiteY4" fmla="*/ 0 h 2967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400" h="2967068">
                  <a:moveTo>
                    <a:pt x="0" y="0"/>
                  </a:moveTo>
                  <a:lnTo>
                    <a:pt x="1041400" y="0"/>
                  </a:lnTo>
                  <a:lnTo>
                    <a:pt x="1041400" y="2967068"/>
                  </a:lnTo>
                  <a:lnTo>
                    <a:pt x="0" y="29670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ExtraLight" panose="020B0200000000000000" pitchFamily="34" charset="-122"/>
                <a:ea typeface="思源黑体 CN ExtraLight" panose="020B0200000000000000" pitchFamily="34" charset="-122"/>
              </a:endParaRPr>
            </a:p>
          </p:txBody>
        </p:sp>
      </p:grpSp>
      <p:sp>
        <p:nvSpPr>
          <p:cNvPr id="10" name="í$ḻídè">
            <a:extLst>
              <a:ext uri="{FF2B5EF4-FFF2-40B4-BE49-F238E27FC236}">
                <a16:creationId xmlns:a16="http://schemas.microsoft.com/office/drawing/2014/main" id="{E66B3D62-1097-638C-267A-020BE07F2678}"/>
              </a:ext>
            </a:extLst>
          </p:cNvPr>
          <p:cNvSpPr/>
          <p:nvPr/>
        </p:nvSpPr>
        <p:spPr>
          <a:xfrm>
            <a:off x="555543" y="1782728"/>
            <a:ext cx="11450798" cy="2931954"/>
          </a:xfrm>
          <a:prstGeom prst="rect">
            <a:avLst/>
          </a:prstGeom>
          <a:gradFill flip="none" rotWithShape="1">
            <a:gsLst>
              <a:gs pos="0">
                <a:schemeClr val="bg1">
                  <a:alpha val="0"/>
                </a:schemeClr>
              </a:gs>
              <a:gs pos="100000">
                <a:schemeClr val="bg1">
                  <a:lumMod val="95000"/>
                  <a:alpha val="80000"/>
                </a:schemeClr>
              </a:gs>
            </a:gsLst>
            <a:lin ang="0" scaled="1"/>
            <a:tileRect/>
          </a:gra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fontScale="92500" lnSpcReduction="10000"/>
          </a:bodyPr>
          <a:lstStyle/>
          <a:p>
            <a:pPr lvl="0" algn="just">
              <a:lnSpc>
                <a:spcPct val="150000"/>
              </a:lnSpc>
              <a:buSzPts val="1000"/>
              <a:tabLst>
                <a:tab pos="457200" algn="l"/>
              </a:tabLst>
            </a:pPr>
            <a:r>
              <a:rPr lang="zh-CN" altLang="zh-CN" sz="2000" b="1" dirty="0">
                <a:solidFill>
                  <a:schemeClr val="tx1"/>
                </a:solidFill>
              </a:rPr>
              <a:t>人工智能的快速发展：</a:t>
            </a:r>
            <a:endParaRPr lang="zh-CN" altLang="zh-CN" sz="2000" dirty="0">
              <a:solidFill>
                <a:schemeClr val="tx1"/>
              </a:solidFill>
            </a:endParaRPr>
          </a:p>
          <a:p>
            <a:pPr lvl="1" algn="just">
              <a:lnSpc>
                <a:spcPct val="150000"/>
              </a:lnSpc>
              <a:buSzPts val="1000"/>
              <a:tabLst>
                <a:tab pos="914400" algn="l"/>
              </a:tabLst>
            </a:pPr>
            <a:r>
              <a:rPr lang="zh-CN" altLang="zh-CN" sz="2000" dirty="0">
                <a:solidFill>
                  <a:schemeClr val="tx1"/>
                </a:solidFill>
              </a:rPr>
              <a:t>深度学习、自然语言处理和知识图谱等技术的进步，为解决复杂匹配问题提供了新思路。</a:t>
            </a:r>
          </a:p>
          <a:p>
            <a:pPr lvl="1" algn="just">
              <a:lnSpc>
                <a:spcPct val="150000"/>
              </a:lnSpc>
              <a:buSzPts val="1000"/>
              <a:tabLst>
                <a:tab pos="914400" algn="l"/>
              </a:tabLst>
            </a:pPr>
            <a:r>
              <a:rPr lang="zh-CN" altLang="zh-CN" sz="2000" b="1" dirty="0">
                <a:solidFill>
                  <a:schemeClr val="tx1"/>
                </a:solidFill>
              </a:rPr>
              <a:t>基于</a:t>
            </a:r>
            <a:r>
              <a:rPr lang="en-US" altLang="zh-CN" sz="2000" b="1" dirty="0">
                <a:solidFill>
                  <a:schemeClr val="tx1"/>
                </a:solidFill>
              </a:rPr>
              <a:t>AI</a:t>
            </a:r>
            <a:r>
              <a:rPr lang="zh-CN" altLang="zh-CN" sz="2000" b="1" dirty="0">
                <a:solidFill>
                  <a:schemeClr val="tx1"/>
                </a:solidFill>
              </a:rPr>
              <a:t>的优化技术可显著提升线束匹配的精度和效率</a:t>
            </a:r>
            <a:r>
              <a:rPr lang="zh-CN" altLang="zh-CN" sz="2000" dirty="0">
                <a:solidFill>
                  <a:schemeClr val="tx1"/>
                </a:solidFill>
              </a:rPr>
              <a:t>。</a:t>
            </a:r>
          </a:p>
          <a:p>
            <a:pPr lvl="0" algn="just">
              <a:lnSpc>
                <a:spcPct val="150000"/>
              </a:lnSpc>
              <a:buSzPts val="1000"/>
              <a:tabLst>
                <a:tab pos="457200" algn="l"/>
              </a:tabLst>
            </a:pPr>
            <a:r>
              <a:rPr lang="zh-CN" altLang="zh-CN" sz="2000" b="1" dirty="0">
                <a:solidFill>
                  <a:schemeClr val="tx1"/>
                </a:solidFill>
              </a:rPr>
              <a:t>国际研究趋势</a:t>
            </a:r>
            <a:endParaRPr lang="zh-CN" altLang="zh-CN" sz="2000" dirty="0">
              <a:solidFill>
                <a:schemeClr val="tx1"/>
              </a:solidFill>
            </a:endParaRPr>
          </a:p>
          <a:p>
            <a:pPr lvl="1" algn="just">
              <a:lnSpc>
                <a:spcPct val="150000"/>
              </a:lnSpc>
              <a:buSzPts val="1000"/>
              <a:tabLst>
                <a:tab pos="914400" algn="l"/>
              </a:tabLst>
            </a:pPr>
            <a:r>
              <a:rPr lang="zh-CN" altLang="zh-CN" sz="2000" dirty="0">
                <a:solidFill>
                  <a:schemeClr val="tx1"/>
                </a:solidFill>
              </a:rPr>
              <a:t>国际上，</a:t>
            </a:r>
            <a:r>
              <a:rPr lang="en-US" altLang="zh-CN" sz="2000" dirty="0">
                <a:solidFill>
                  <a:schemeClr val="tx1"/>
                </a:solidFill>
              </a:rPr>
              <a:t>IBM</a:t>
            </a:r>
            <a:r>
              <a:rPr lang="zh-CN" altLang="zh-CN" sz="2000" dirty="0">
                <a:solidFill>
                  <a:schemeClr val="tx1"/>
                </a:solidFill>
              </a:rPr>
              <a:t>和谷歌等企业正将</a:t>
            </a:r>
            <a:r>
              <a:rPr lang="en-US" altLang="zh-CN" sz="2000" dirty="0">
                <a:solidFill>
                  <a:schemeClr val="tx1"/>
                </a:solidFill>
              </a:rPr>
              <a:t>AI</a:t>
            </a:r>
            <a:r>
              <a:rPr lang="zh-CN" altLang="zh-CN" sz="2000" dirty="0">
                <a:solidFill>
                  <a:schemeClr val="tx1"/>
                </a:solidFill>
              </a:rPr>
              <a:t>技术应用于复杂系统的智能优化，相关领域积累了丰富的技术经验，但在汽车线束领域的具体应用仍是空白。</a:t>
            </a:r>
          </a:p>
          <a:p>
            <a:pPr lvl="1" algn="just">
              <a:lnSpc>
                <a:spcPct val="150000"/>
              </a:lnSpc>
              <a:buSzPts val="1000"/>
              <a:tabLst>
                <a:tab pos="914400" algn="l"/>
              </a:tabLst>
            </a:pPr>
            <a:r>
              <a:rPr lang="zh-CN" altLang="zh-CN" sz="2000" dirty="0">
                <a:solidFill>
                  <a:schemeClr val="tx1"/>
                </a:solidFill>
              </a:rPr>
              <a:t>国内企业虽在汽车电气系统研发上有所突破，但</a:t>
            </a:r>
            <a:r>
              <a:rPr lang="zh-CN" altLang="zh-CN" sz="2000" b="1" dirty="0">
                <a:solidFill>
                  <a:schemeClr val="tx1"/>
                </a:solidFill>
              </a:rPr>
              <a:t>在基于</a:t>
            </a:r>
            <a:r>
              <a:rPr lang="en-US" altLang="zh-CN" sz="2000" b="1" dirty="0">
                <a:solidFill>
                  <a:schemeClr val="tx1"/>
                </a:solidFill>
              </a:rPr>
              <a:t>AI</a:t>
            </a:r>
            <a:r>
              <a:rPr lang="zh-CN" altLang="zh-CN" sz="2000" b="1" dirty="0">
                <a:solidFill>
                  <a:schemeClr val="tx1"/>
                </a:solidFill>
              </a:rPr>
              <a:t>优化线束匹配的实践中仍处于初步阶段</a:t>
            </a:r>
            <a:r>
              <a:rPr lang="zh-CN" altLang="zh-CN" sz="2000" dirty="0">
                <a:solidFill>
                  <a:schemeClr val="tx1"/>
                </a:solidFill>
              </a:rPr>
              <a:t>。</a:t>
            </a:r>
          </a:p>
          <a:p>
            <a:pPr marL="0" indent="457200" eaLnBrk="1" hangingPunct="1">
              <a:lnSpc>
                <a:spcPct val="150000"/>
              </a:lnSpc>
            </a:pPr>
            <a:endParaRPr lang="en-US" altLang="zh-CN" sz="2000" dirty="0">
              <a:solidFill>
                <a:schemeClr val="tx1"/>
              </a:solidFill>
            </a:endParaRPr>
          </a:p>
          <a:p>
            <a:pPr marL="0" indent="457200" eaLnBrk="1" hangingPunct="1"/>
            <a:endParaRPr lang="zh-CN" altLang="en-US" sz="2000" b="1" dirty="0">
              <a:solidFill>
                <a:schemeClr val="tx1"/>
              </a:solidFill>
              <a:latin typeface="思源黑体 CN ExtraLight" panose="020B0200000000000000" pitchFamily="34" charset="-122"/>
              <a:ea typeface="思源黑体 CN ExtraLight" panose="020B0200000000000000" pitchFamily="34" charset="-122"/>
            </a:endParaRPr>
          </a:p>
        </p:txBody>
      </p:sp>
      <p:sp>
        <p:nvSpPr>
          <p:cNvPr id="4" name="椭圆 3">
            <a:extLst>
              <a:ext uri="{FF2B5EF4-FFF2-40B4-BE49-F238E27FC236}">
                <a16:creationId xmlns:a16="http://schemas.microsoft.com/office/drawing/2014/main" id="{C200AC52-6614-ACB0-91C7-61AF9CACE606}"/>
              </a:ext>
            </a:extLst>
          </p:cNvPr>
          <p:cNvSpPr/>
          <p:nvPr/>
        </p:nvSpPr>
        <p:spPr>
          <a:xfrm>
            <a:off x="-952500" y="-95250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ExtraLight" panose="020B0200000000000000" pitchFamily="34" charset="-122"/>
              <a:ea typeface="思源黑体 CN ExtraLight" panose="020B0200000000000000" pitchFamily="34" charset="-122"/>
            </a:endParaRPr>
          </a:p>
        </p:txBody>
      </p:sp>
      <p:sp>
        <p:nvSpPr>
          <p:cNvPr id="5" name="椭圆 4">
            <a:extLst>
              <a:ext uri="{FF2B5EF4-FFF2-40B4-BE49-F238E27FC236}">
                <a16:creationId xmlns:a16="http://schemas.microsoft.com/office/drawing/2014/main" id="{1E6C0FC6-4576-8A92-71BF-320E024D643B}"/>
              </a:ext>
            </a:extLst>
          </p:cNvPr>
          <p:cNvSpPr/>
          <p:nvPr/>
        </p:nvSpPr>
        <p:spPr>
          <a:xfrm>
            <a:off x="340360" y="427990"/>
            <a:ext cx="548640" cy="54864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ExtraLight" panose="020B0200000000000000" pitchFamily="34" charset="-122"/>
              <a:ea typeface="思源黑体 CN ExtraLight" panose="020B0200000000000000" pitchFamily="34" charset="-122"/>
            </a:endParaRPr>
          </a:p>
        </p:txBody>
      </p:sp>
      <p:grpSp>
        <p:nvGrpSpPr>
          <p:cNvPr id="42" name="组合 41">
            <a:extLst>
              <a:ext uri="{FF2B5EF4-FFF2-40B4-BE49-F238E27FC236}">
                <a16:creationId xmlns:a16="http://schemas.microsoft.com/office/drawing/2014/main" id="{9466C51D-443A-70AA-8AC7-4436EFD0DE15}"/>
              </a:ext>
            </a:extLst>
          </p:cNvPr>
          <p:cNvGrpSpPr/>
          <p:nvPr/>
        </p:nvGrpSpPr>
        <p:grpSpPr>
          <a:xfrm>
            <a:off x="910590" y="541020"/>
            <a:ext cx="2919730" cy="709295"/>
            <a:chOff x="10150" y="1649"/>
            <a:chExt cx="4598" cy="1117"/>
          </a:xfrm>
        </p:grpSpPr>
        <p:sp>
          <p:nvSpPr>
            <p:cNvPr id="30" name="文本框 29">
              <a:extLst>
                <a:ext uri="{FF2B5EF4-FFF2-40B4-BE49-F238E27FC236}">
                  <a16:creationId xmlns:a16="http://schemas.microsoft.com/office/drawing/2014/main" id="{C620F679-02B7-D8F2-BAE7-F23AFD05E603}"/>
                </a:ext>
              </a:extLst>
            </p:cNvPr>
            <p:cNvSpPr txBox="1"/>
            <p:nvPr/>
          </p:nvSpPr>
          <p:spPr>
            <a:xfrm>
              <a:off x="10150" y="1649"/>
              <a:ext cx="4598" cy="822"/>
            </a:xfrm>
            <a:prstGeom prst="rect">
              <a:avLst/>
            </a:prstGeom>
            <a:noFill/>
          </p:spPr>
          <p:txBody>
            <a:bodyPr wrap="square" rtlCol="0">
              <a:spAutoFit/>
            </a:bodyPr>
            <a:lstStyle/>
            <a:p>
              <a:pPr algn="l"/>
              <a:r>
                <a:rPr lang="zh-CN" altLang="en-US" sz="2800" b="1" dirty="0">
                  <a:solidFill>
                    <a:schemeClr val="accent2">
                      <a:lumMod val="75000"/>
                    </a:schemeClr>
                  </a:solidFill>
                  <a:latin typeface="思源黑体 CN Heavy" panose="020B0A00000000000000" pitchFamily="34" charset="-122"/>
                  <a:ea typeface="思源黑体 CN Heavy" panose="020B0A00000000000000" pitchFamily="34" charset="-122"/>
                </a:rPr>
                <a:t>技术背景</a:t>
              </a:r>
            </a:p>
          </p:txBody>
        </p:sp>
        <p:sp>
          <p:nvSpPr>
            <p:cNvPr id="65" name="矩形 64">
              <a:extLst>
                <a:ext uri="{FF2B5EF4-FFF2-40B4-BE49-F238E27FC236}">
                  <a16:creationId xmlns:a16="http://schemas.microsoft.com/office/drawing/2014/main" id="{ABAEC4C3-FCE2-B844-6978-7908CFDDA5DC}"/>
                </a:ext>
              </a:extLst>
            </p:cNvPr>
            <p:cNvSpPr/>
            <p:nvPr/>
          </p:nvSpPr>
          <p:spPr>
            <a:xfrm>
              <a:off x="10150" y="2330"/>
              <a:ext cx="3343" cy="436"/>
            </a:xfrm>
            <a:prstGeom prst="rect">
              <a:avLst/>
            </a:prstGeom>
          </p:spPr>
          <p:txBody>
            <a:bodyPr wrap="none">
              <a:spAutoFit/>
            </a:bodyPr>
            <a:lstStyle/>
            <a:p>
              <a:r>
                <a:rPr lang="zh-CN" altLang="en-US" sz="1200" dirty="0">
                  <a:solidFill>
                    <a:schemeClr val="tx1">
                      <a:lumMod val="85000"/>
                      <a:lumOff val="15000"/>
                    </a:schemeClr>
                  </a:solidFill>
                  <a:latin typeface="思源黑体 CN ExtraLight" panose="020B0200000000000000" pitchFamily="34" charset="-122"/>
                  <a:ea typeface="思源黑体 CN ExtraLight" panose="020B0200000000000000" pitchFamily="34" charset="-122"/>
                </a:rPr>
                <a:t>The  </a:t>
              </a:r>
              <a:r>
                <a:rPr lang="en-US" altLang="zh-CN" sz="1200" dirty="0">
                  <a:solidFill>
                    <a:schemeClr val="tx1">
                      <a:lumMod val="85000"/>
                      <a:lumOff val="15000"/>
                    </a:schemeClr>
                  </a:solidFill>
                  <a:latin typeface="思源黑体 CN ExtraLight" panose="020B0200000000000000" pitchFamily="34" charset="-122"/>
                  <a:ea typeface="思源黑体 CN ExtraLight" panose="020B0200000000000000" pitchFamily="34" charset="-122"/>
                </a:rPr>
                <a:t>background </a:t>
              </a:r>
              <a:r>
                <a:rPr lang="zh-CN" altLang="en-US" sz="1200" dirty="0">
                  <a:solidFill>
                    <a:schemeClr val="tx1">
                      <a:lumMod val="85000"/>
                      <a:lumOff val="15000"/>
                    </a:schemeClr>
                  </a:solidFill>
                  <a:latin typeface="思源黑体 CN ExtraLight" panose="020B0200000000000000" pitchFamily="34" charset="-122"/>
                  <a:ea typeface="思源黑体 CN ExtraLight" panose="020B0200000000000000" pitchFamily="34" charset="-122"/>
                </a:rPr>
                <a:t>of the topic</a:t>
              </a:r>
            </a:p>
          </p:txBody>
        </p:sp>
      </p:grpSp>
      <p:sp>
        <p:nvSpPr>
          <p:cNvPr id="34" name="椭圆 33">
            <a:extLst>
              <a:ext uri="{FF2B5EF4-FFF2-40B4-BE49-F238E27FC236}">
                <a16:creationId xmlns:a16="http://schemas.microsoft.com/office/drawing/2014/main" id="{0E3DB395-6D21-B7EE-BDF9-FDCA5FDCA470}"/>
              </a:ext>
            </a:extLst>
          </p:cNvPr>
          <p:cNvSpPr/>
          <p:nvPr/>
        </p:nvSpPr>
        <p:spPr>
          <a:xfrm>
            <a:off x="8510905" y="5664835"/>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ExtraLight" panose="020B0200000000000000" pitchFamily="34" charset="-122"/>
              <a:ea typeface="思源黑体 CN ExtraLight" panose="020B0200000000000000" pitchFamily="34" charset="-122"/>
            </a:endParaRPr>
          </a:p>
        </p:txBody>
      </p:sp>
      <p:sp>
        <p:nvSpPr>
          <p:cNvPr id="38" name="椭圆 37">
            <a:extLst>
              <a:ext uri="{FF2B5EF4-FFF2-40B4-BE49-F238E27FC236}">
                <a16:creationId xmlns:a16="http://schemas.microsoft.com/office/drawing/2014/main" id="{A31F317B-B713-6600-51CF-5E208A41BF38}"/>
              </a:ext>
            </a:extLst>
          </p:cNvPr>
          <p:cNvSpPr/>
          <p:nvPr/>
        </p:nvSpPr>
        <p:spPr>
          <a:xfrm>
            <a:off x="11151870" y="3074035"/>
            <a:ext cx="1487170" cy="148717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ExtraLight" panose="020B0200000000000000" pitchFamily="34" charset="-122"/>
              <a:ea typeface="思源黑体 CN ExtraLight" panose="020B0200000000000000" pitchFamily="34" charset="-122"/>
            </a:endParaRPr>
          </a:p>
        </p:txBody>
      </p:sp>
      <p:sp>
        <p:nvSpPr>
          <p:cNvPr id="2" name="文本框 1">
            <a:extLst>
              <a:ext uri="{FF2B5EF4-FFF2-40B4-BE49-F238E27FC236}">
                <a16:creationId xmlns:a16="http://schemas.microsoft.com/office/drawing/2014/main" id="{A7A14118-392A-3E5A-8E5A-6680D97D4A22}"/>
              </a:ext>
            </a:extLst>
          </p:cNvPr>
          <p:cNvSpPr txBox="1"/>
          <p:nvPr/>
        </p:nvSpPr>
        <p:spPr>
          <a:xfrm>
            <a:off x="4474346" y="266330"/>
            <a:ext cx="1988598" cy="276999"/>
          </a:xfrm>
          <a:prstGeom prst="rect">
            <a:avLst/>
          </a:prstGeom>
          <a:noFill/>
        </p:spPr>
        <p:txBody>
          <a:bodyPr wrap="square" rtlCol="0">
            <a:spAutoFit/>
          </a:bodyPr>
          <a:lstStyle/>
          <a:p>
            <a:r>
              <a:rPr lang="en-US" altLang="zh-CN" sz="1200" dirty="0">
                <a:solidFill>
                  <a:srgbClr val="FFFFFF"/>
                </a:solidFill>
                <a:latin typeface="思源黑体 CN ExtraLight" panose="020B0200000000000000" pitchFamily="34" charset="-122"/>
                <a:ea typeface="思源黑体 CN ExtraLight" panose="020B0200000000000000" pitchFamily="34" charset="-122"/>
              </a:rPr>
              <a:t>https://www.ypppt.com/</a:t>
            </a:r>
            <a:endParaRPr lang="zh-CN" altLang="en-US" sz="1200" dirty="0">
              <a:solidFill>
                <a:srgbClr val="FFFFFF"/>
              </a:solidFill>
              <a:latin typeface="思源黑体 CN ExtraLight" panose="020B0200000000000000" pitchFamily="34" charset="-122"/>
              <a:ea typeface="思源黑体 CN ExtraLight" panose="020B0200000000000000" pitchFamily="34" charset="-122"/>
            </a:endParaRPr>
          </a:p>
        </p:txBody>
      </p:sp>
      <p:pic>
        <p:nvPicPr>
          <p:cNvPr id="67" name="图形 16">
            <a:extLst>
              <a:ext uri="{FF2B5EF4-FFF2-40B4-BE49-F238E27FC236}">
                <a16:creationId xmlns:a16="http://schemas.microsoft.com/office/drawing/2014/main" id="{AA9D72FA-C64D-C071-36D3-51DCF56FEFCF}"/>
              </a:ext>
            </a:extLst>
          </p:cNvPr>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9017161" y="339721"/>
            <a:ext cx="2508013" cy="610834"/>
          </a:xfrm>
          <a:prstGeom prst="rect">
            <a:avLst/>
          </a:prstGeom>
        </p:spPr>
      </p:pic>
      <p:pic>
        <p:nvPicPr>
          <p:cNvPr id="6" name="图片 5">
            <a:extLst>
              <a:ext uri="{FF2B5EF4-FFF2-40B4-BE49-F238E27FC236}">
                <a16:creationId xmlns:a16="http://schemas.microsoft.com/office/drawing/2014/main" id="{2A0824B4-080A-283A-4D19-80270592B83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64861" y="4718190"/>
            <a:ext cx="3618566" cy="2047001"/>
          </a:xfrm>
          <a:prstGeom prst="rect">
            <a:avLst/>
          </a:prstGeom>
        </p:spPr>
      </p:pic>
      <p:pic>
        <p:nvPicPr>
          <p:cNvPr id="13" name="图片 12">
            <a:extLst>
              <a:ext uri="{FF2B5EF4-FFF2-40B4-BE49-F238E27FC236}">
                <a16:creationId xmlns:a16="http://schemas.microsoft.com/office/drawing/2014/main" id="{185EF6CA-9841-0B71-B3BB-86F11413F76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08575" y="4714681"/>
            <a:ext cx="3707261" cy="2050509"/>
          </a:xfrm>
          <a:prstGeom prst="rect">
            <a:avLst/>
          </a:prstGeom>
        </p:spPr>
      </p:pic>
    </p:spTree>
    <p:extLst>
      <p:ext uri="{BB962C8B-B14F-4D97-AF65-F5344CB8AC3E}">
        <p14:creationId xmlns:p14="http://schemas.microsoft.com/office/powerpoint/2010/main" val="3353416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D2EA35-B58E-F8E8-A7E8-D55610E05238}"/>
            </a:ext>
          </a:extLst>
        </p:cNvPr>
        <p:cNvGrpSpPr/>
        <p:nvPr/>
      </p:nvGrpSpPr>
      <p:grpSpPr>
        <a:xfrm>
          <a:off x="0" y="0"/>
          <a:ext cx="0" cy="0"/>
          <a:chOff x="0" y="0"/>
          <a:chExt cx="0" cy="0"/>
        </a:xfrm>
      </p:grpSpPr>
      <p:grpSp>
        <p:nvGrpSpPr>
          <p:cNvPr id="8" name="组合 7">
            <a:extLst>
              <a:ext uri="{FF2B5EF4-FFF2-40B4-BE49-F238E27FC236}">
                <a16:creationId xmlns:a16="http://schemas.microsoft.com/office/drawing/2014/main" id="{0716A858-C6F5-A1EF-7DA7-51F1BB4C5276}"/>
              </a:ext>
            </a:extLst>
          </p:cNvPr>
          <p:cNvGrpSpPr/>
          <p:nvPr/>
        </p:nvGrpSpPr>
        <p:grpSpPr>
          <a:xfrm>
            <a:off x="528716" y="4740757"/>
            <a:ext cx="10542885" cy="1991360"/>
            <a:chOff x="1260" y="2680"/>
            <a:chExt cx="17143" cy="3238"/>
          </a:xfrm>
        </p:grpSpPr>
        <p:sp>
          <p:nvSpPr>
            <p:cNvPr id="9" name="îṣḻíḋe">
              <a:extLst>
                <a:ext uri="{FF2B5EF4-FFF2-40B4-BE49-F238E27FC236}">
                  <a16:creationId xmlns:a16="http://schemas.microsoft.com/office/drawing/2014/main" id="{E9FBB31E-D59A-C284-5FB5-865DEA222F1D}"/>
                </a:ext>
              </a:extLst>
            </p:cNvPr>
            <p:cNvSpPr/>
            <p:nvPr/>
          </p:nvSpPr>
          <p:spPr bwMode="auto">
            <a:xfrm>
              <a:off x="1260" y="2680"/>
              <a:ext cx="1640" cy="3238"/>
            </a:xfrm>
            <a:custGeom>
              <a:avLst/>
              <a:gdLst>
                <a:gd name="connsiteX0" fmla="*/ 0 w 1041400"/>
                <a:gd name="connsiteY0" fmla="*/ 0 h 2967068"/>
                <a:gd name="connsiteX1" fmla="*/ 1041400 w 1041400"/>
                <a:gd name="connsiteY1" fmla="*/ 0 h 2967068"/>
                <a:gd name="connsiteX2" fmla="*/ 1041400 w 1041400"/>
                <a:gd name="connsiteY2" fmla="*/ 2967068 h 2967068"/>
                <a:gd name="connsiteX3" fmla="*/ 0 w 1041400"/>
                <a:gd name="connsiteY3" fmla="*/ 2967068 h 2967068"/>
                <a:gd name="connsiteX4" fmla="*/ 0 w 1041400"/>
                <a:gd name="connsiteY4" fmla="*/ 0 h 2967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400" h="2967068">
                  <a:moveTo>
                    <a:pt x="0" y="0"/>
                  </a:moveTo>
                  <a:lnTo>
                    <a:pt x="1041400" y="0"/>
                  </a:lnTo>
                  <a:lnTo>
                    <a:pt x="1041400" y="2967068"/>
                  </a:lnTo>
                  <a:lnTo>
                    <a:pt x="0" y="29670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ExtraLight" panose="020B0200000000000000" pitchFamily="34" charset="-122"/>
                <a:ea typeface="思源黑体 CN ExtraLight" panose="020B0200000000000000" pitchFamily="34" charset="-122"/>
              </a:endParaRPr>
            </a:p>
          </p:txBody>
        </p:sp>
        <p:sp>
          <p:nvSpPr>
            <p:cNvPr id="12" name="iŝľîḍe">
              <a:extLst>
                <a:ext uri="{FF2B5EF4-FFF2-40B4-BE49-F238E27FC236}">
                  <a16:creationId xmlns:a16="http://schemas.microsoft.com/office/drawing/2014/main" id="{EDC498E6-4F9A-06C3-1392-9A3880E334A1}"/>
                </a:ext>
              </a:extLst>
            </p:cNvPr>
            <p:cNvSpPr/>
            <p:nvPr/>
          </p:nvSpPr>
          <p:spPr bwMode="auto">
            <a:xfrm>
              <a:off x="3018" y="2680"/>
              <a:ext cx="463" cy="3238"/>
            </a:xfrm>
            <a:custGeom>
              <a:avLst/>
              <a:gdLst>
                <a:gd name="connsiteX0" fmla="*/ 0 w 1041400"/>
                <a:gd name="connsiteY0" fmla="*/ 0 h 2967068"/>
                <a:gd name="connsiteX1" fmla="*/ 1041400 w 1041400"/>
                <a:gd name="connsiteY1" fmla="*/ 0 h 2967068"/>
                <a:gd name="connsiteX2" fmla="*/ 1041400 w 1041400"/>
                <a:gd name="connsiteY2" fmla="*/ 2967068 h 2967068"/>
                <a:gd name="connsiteX3" fmla="*/ 0 w 1041400"/>
                <a:gd name="connsiteY3" fmla="*/ 2967068 h 2967068"/>
                <a:gd name="connsiteX4" fmla="*/ 0 w 1041400"/>
                <a:gd name="connsiteY4" fmla="*/ 0 h 2967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400" h="2967068">
                  <a:moveTo>
                    <a:pt x="0" y="0"/>
                  </a:moveTo>
                  <a:lnTo>
                    <a:pt x="1041400" y="0"/>
                  </a:lnTo>
                  <a:lnTo>
                    <a:pt x="1041400" y="2967068"/>
                  </a:lnTo>
                  <a:lnTo>
                    <a:pt x="0" y="29670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ExtraLight" panose="020B0200000000000000" pitchFamily="34" charset="-122"/>
                <a:ea typeface="思源黑体 CN ExtraLight" panose="020B0200000000000000" pitchFamily="34" charset="-122"/>
              </a:endParaRPr>
            </a:p>
          </p:txBody>
        </p:sp>
        <p:sp>
          <p:nvSpPr>
            <p:cNvPr id="14" name="îsļîdè">
              <a:extLst>
                <a:ext uri="{FF2B5EF4-FFF2-40B4-BE49-F238E27FC236}">
                  <a16:creationId xmlns:a16="http://schemas.microsoft.com/office/drawing/2014/main" id="{F3F212B5-FD12-615E-26EF-CC0E7BFB9C47}"/>
                </a:ext>
              </a:extLst>
            </p:cNvPr>
            <p:cNvSpPr/>
            <p:nvPr/>
          </p:nvSpPr>
          <p:spPr bwMode="auto">
            <a:xfrm>
              <a:off x="17940" y="2680"/>
              <a:ext cx="463" cy="3238"/>
            </a:xfrm>
            <a:custGeom>
              <a:avLst/>
              <a:gdLst>
                <a:gd name="connsiteX0" fmla="*/ 0 w 1041400"/>
                <a:gd name="connsiteY0" fmla="*/ 0 h 2967068"/>
                <a:gd name="connsiteX1" fmla="*/ 1041400 w 1041400"/>
                <a:gd name="connsiteY1" fmla="*/ 0 h 2967068"/>
                <a:gd name="connsiteX2" fmla="*/ 1041400 w 1041400"/>
                <a:gd name="connsiteY2" fmla="*/ 2967068 h 2967068"/>
                <a:gd name="connsiteX3" fmla="*/ 0 w 1041400"/>
                <a:gd name="connsiteY3" fmla="*/ 2967068 h 2967068"/>
                <a:gd name="connsiteX4" fmla="*/ 0 w 1041400"/>
                <a:gd name="connsiteY4" fmla="*/ 0 h 2967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400" h="2967068">
                  <a:moveTo>
                    <a:pt x="0" y="0"/>
                  </a:moveTo>
                  <a:lnTo>
                    <a:pt x="1041400" y="0"/>
                  </a:lnTo>
                  <a:lnTo>
                    <a:pt x="1041400" y="2967068"/>
                  </a:lnTo>
                  <a:lnTo>
                    <a:pt x="0" y="29670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ExtraLight" panose="020B0200000000000000" pitchFamily="34" charset="-122"/>
                <a:ea typeface="思源黑体 CN ExtraLight" panose="020B0200000000000000" pitchFamily="34" charset="-122"/>
              </a:endParaRPr>
            </a:p>
          </p:txBody>
        </p:sp>
      </p:grpSp>
      <p:sp>
        <p:nvSpPr>
          <p:cNvPr id="10" name="í$ḻídè">
            <a:extLst>
              <a:ext uri="{FF2B5EF4-FFF2-40B4-BE49-F238E27FC236}">
                <a16:creationId xmlns:a16="http://schemas.microsoft.com/office/drawing/2014/main" id="{3DE18E18-F6EA-0E08-D0E3-768816C0D21E}"/>
              </a:ext>
            </a:extLst>
          </p:cNvPr>
          <p:cNvSpPr/>
          <p:nvPr/>
        </p:nvSpPr>
        <p:spPr>
          <a:xfrm>
            <a:off x="555543" y="1782728"/>
            <a:ext cx="11450798" cy="2931954"/>
          </a:xfrm>
          <a:prstGeom prst="rect">
            <a:avLst/>
          </a:prstGeom>
          <a:gradFill flip="none" rotWithShape="1">
            <a:gsLst>
              <a:gs pos="0">
                <a:schemeClr val="bg1">
                  <a:alpha val="0"/>
                </a:schemeClr>
              </a:gs>
              <a:gs pos="100000">
                <a:schemeClr val="bg1">
                  <a:lumMod val="95000"/>
                  <a:alpha val="80000"/>
                </a:schemeClr>
              </a:gs>
            </a:gsLst>
            <a:lin ang="0" scaled="1"/>
            <a:tileRect/>
          </a:gra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marL="0" indent="457200" eaLnBrk="1" hangingPunct="1">
              <a:lnSpc>
                <a:spcPct val="150000"/>
              </a:lnSpc>
            </a:pPr>
            <a:r>
              <a:rPr lang="zh-CN" altLang="en-US" sz="2000" dirty="0">
                <a:solidFill>
                  <a:schemeClr val="tx1"/>
                </a:solidFill>
              </a:rPr>
              <a:t>本项目与</a:t>
            </a:r>
            <a:r>
              <a:rPr lang="zh-CN" altLang="en-US" sz="2000" b="1" dirty="0">
                <a:solidFill>
                  <a:schemeClr val="tx1"/>
                </a:solidFill>
              </a:rPr>
              <a:t>蔚来汽车公司</a:t>
            </a:r>
            <a:r>
              <a:rPr lang="zh-CN" altLang="en-US" sz="2000" dirty="0">
                <a:solidFill>
                  <a:schemeClr val="tx1"/>
                </a:solidFill>
              </a:rPr>
              <a:t>联合展开，依托其在新能源汽车领域的技术优势与行业资源，结合先进的人工智能算法与大语言模型，旨在突破传统线束分配的技术瓶颈。蔚来汽车作为智能网联汽车的领军企业，将为本项目提供了真实的工业需求和数据支持，确保研究成果能够快速转化为实际应用。同时，通过与企业的合作，本项目更能契合行业发展的痛点，为汽车制造智能化、自动化提供全新的解决方案。</a:t>
            </a:r>
            <a:endParaRPr lang="en-US" altLang="zh-CN" sz="2000" dirty="0">
              <a:solidFill>
                <a:schemeClr val="tx1"/>
              </a:solidFill>
            </a:endParaRPr>
          </a:p>
          <a:p>
            <a:pPr marL="0" indent="457200" eaLnBrk="1" hangingPunct="1"/>
            <a:endParaRPr lang="zh-CN" altLang="en-US" sz="2000" b="1" dirty="0">
              <a:solidFill>
                <a:schemeClr val="tx1"/>
              </a:solidFill>
              <a:latin typeface="思源黑体 CN ExtraLight" panose="020B0200000000000000" pitchFamily="34" charset="-122"/>
              <a:ea typeface="思源黑体 CN ExtraLight" panose="020B0200000000000000" pitchFamily="34" charset="-122"/>
            </a:endParaRPr>
          </a:p>
        </p:txBody>
      </p:sp>
      <p:sp>
        <p:nvSpPr>
          <p:cNvPr id="4" name="椭圆 3">
            <a:extLst>
              <a:ext uri="{FF2B5EF4-FFF2-40B4-BE49-F238E27FC236}">
                <a16:creationId xmlns:a16="http://schemas.microsoft.com/office/drawing/2014/main" id="{A8F6A502-C916-9D1B-88E7-6D2276238FC6}"/>
              </a:ext>
            </a:extLst>
          </p:cNvPr>
          <p:cNvSpPr/>
          <p:nvPr/>
        </p:nvSpPr>
        <p:spPr>
          <a:xfrm>
            <a:off x="-952500" y="-95250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ExtraLight" panose="020B0200000000000000" pitchFamily="34" charset="-122"/>
              <a:ea typeface="思源黑体 CN ExtraLight" panose="020B0200000000000000" pitchFamily="34" charset="-122"/>
            </a:endParaRPr>
          </a:p>
        </p:txBody>
      </p:sp>
      <p:sp>
        <p:nvSpPr>
          <p:cNvPr id="5" name="椭圆 4">
            <a:extLst>
              <a:ext uri="{FF2B5EF4-FFF2-40B4-BE49-F238E27FC236}">
                <a16:creationId xmlns:a16="http://schemas.microsoft.com/office/drawing/2014/main" id="{D18E4F2B-6A20-903E-D013-3402A64DA630}"/>
              </a:ext>
            </a:extLst>
          </p:cNvPr>
          <p:cNvSpPr/>
          <p:nvPr/>
        </p:nvSpPr>
        <p:spPr>
          <a:xfrm>
            <a:off x="340360" y="427990"/>
            <a:ext cx="548640" cy="54864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ExtraLight" panose="020B0200000000000000" pitchFamily="34" charset="-122"/>
              <a:ea typeface="思源黑体 CN ExtraLight" panose="020B0200000000000000" pitchFamily="34" charset="-122"/>
            </a:endParaRPr>
          </a:p>
        </p:txBody>
      </p:sp>
      <p:grpSp>
        <p:nvGrpSpPr>
          <p:cNvPr id="42" name="组合 41">
            <a:extLst>
              <a:ext uri="{FF2B5EF4-FFF2-40B4-BE49-F238E27FC236}">
                <a16:creationId xmlns:a16="http://schemas.microsoft.com/office/drawing/2014/main" id="{E8BA8B90-072E-0700-6B51-19D6D92725BF}"/>
              </a:ext>
            </a:extLst>
          </p:cNvPr>
          <p:cNvGrpSpPr/>
          <p:nvPr/>
        </p:nvGrpSpPr>
        <p:grpSpPr>
          <a:xfrm>
            <a:off x="910590" y="541020"/>
            <a:ext cx="2919730" cy="709295"/>
            <a:chOff x="10150" y="1649"/>
            <a:chExt cx="4598" cy="1117"/>
          </a:xfrm>
        </p:grpSpPr>
        <p:sp>
          <p:nvSpPr>
            <p:cNvPr id="30" name="文本框 29">
              <a:extLst>
                <a:ext uri="{FF2B5EF4-FFF2-40B4-BE49-F238E27FC236}">
                  <a16:creationId xmlns:a16="http://schemas.microsoft.com/office/drawing/2014/main" id="{87FFA1AF-45FE-060B-F043-2058EF37CAF4}"/>
                </a:ext>
              </a:extLst>
            </p:cNvPr>
            <p:cNvSpPr txBox="1"/>
            <p:nvPr/>
          </p:nvSpPr>
          <p:spPr>
            <a:xfrm>
              <a:off x="10150" y="1649"/>
              <a:ext cx="4598" cy="824"/>
            </a:xfrm>
            <a:prstGeom prst="rect">
              <a:avLst/>
            </a:prstGeom>
            <a:noFill/>
          </p:spPr>
          <p:txBody>
            <a:bodyPr wrap="square" rtlCol="0">
              <a:spAutoFit/>
            </a:bodyPr>
            <a:lstStyle/>
            <a:p>
              <a:pPr algn="l"/>
              <a:r>
                <a:rPr lang="zh-CN" altLang="en-US" sz="2800" b="1" dirty="0">
                  <a:solidFill>
                    <a:schemeClr val="accent2">
                      <a:lumMod val="75000"/>
                    </a:schemeClr>
                  </a:solidFill>
                  <a:latin typeface="思源黑体 CN Heavy" panose="020B0A00000000000000" pitchFamily="34" charset="-122"/>
                  <a:ea typeface="思源黑体 CN Heavy" panose="020B0A00000000000000" pitchFamily="34" charset="-122"/>
                </a:rPr>
                <a:t>产业合作背景</a:t>
              </a:r>
            </a:p>
          </p:txBody>
        </p:sp>
        <p:sp>
          <p:nvSpPr>
            <p:cNvPr id="65" name="矩形 64">
              <a:extLst>
                <a:ext uri="{FF2B5EF4-FFF2-40B4-BE49-F238E27FC236}">
                  <a16:creationId xmlns:a16="http://schemas.microsoft.com/office/drawing/2014/main" id="{487C346A-85E4-68FA-4712-4E25BF85D60F}"/>
                </a:ext>
              </a:extLst>
            </p:cNvPr>
            <p:cNvSpPr/>
            <p:nvPr/>
          </p:nvSpPr>
          <p:spPr>
            <a:xfrm>
              <a:off x="10150" y="2330"/>
              <a:ext cx="3343" cy="436"/>
            </a:xfrm>
            <a:prstGeom prst="rect">
              <a:avLst/>
            </a:prstGeom>
          </p:spPr>
          <p:txBody>
            <a:bodyPr wrap="none">
              <a:spAutoFit/>
            </a:bodyPr>
            <a:lstStyle/>
            <a:p>
              <a:r>
                <a:rPr lang="zh-CN" altLang="en-US" sz="1200" dirty="0">
                  <a:solidFill>
                    <a:schemeClr val="tx1">
                      <a:lumMod val="85000"/>
                      <a:lumOff val="15000"/>
                    </a:schemeClr>
                  </a:solidFill>
                  <a:latin typeface="思源黑体 CN ExtraLight" panose="020B0200000000000000" pitchFamily="34" charset="-122"/>
                  <a:ea typeface="思源黑体 CN ExtraLight" panose="020B0200000000000000" pitchFamily="34" charset="-122"/>
                </a:rPr>
                <a:t>The  </a:t>
              </a:r>
              <a:r>
                <a:rPr lang="en-US" altLang="zh-CN" sz="1200" dirty="0">
                  <a:solidFill>
                    <a:schemeClr val="tx1">
                      <a:lumMod val="85000"/>
                      <a:lumOff val="15000"/>
                    </a:schemeClr>
                  </a:solidFill>
                  <a:latin typeface="思源黑体 CN ExtraLight" panose="020B0200000000000000" pitchFamily="34" charset="-122"/>
                  <a:ea typeface="思源黑体 CN ExtraLight" panose="020B0200000000000000" pitchFamily="34" charset="-122"/>
                </a:rPr>
                <a:t>background </a:t>
              </a:r>
              <a:r>
                <a:rPr lang="zh-CN" altLang="en-US" sz="1200" dirty="0">
                  <a:solidFill>
                    <a:schemeClr val="tx1">
                      <a:lumMod val="85000"/>
                      <a:lumOff val="15000"/>
                    </a:schemeClr>
                  </a:solidFill>
                  <a:latin typeface="思源黑体 CN ExtraLight" panose="020B0200000000000000" pitchFamily="34" charset="-122"/>
                  <a:ea typeface="思源黑体 CN ExtraLight" panose="020B0200000000000000" pitchFamily="34" charset="-122"/>
                </a:rPr>
                <a:t>of the topic</a:t>
              </a:r>
            </a:p>
          </p:txBody>
        </p:sp>
      </p:grpSp>
      <p:sp>
        <p:nvSpPr>
          <p:cNvPr id="34" name="椭圆 33">
            <a:extLst>
              <a:ext uri="{FF2B5EF4-FFF2-40B4-BE49-F238E27FC236}">
                <a16:creationId xmlns:a16="http://schemas.microsoft.com/office/drawing/2014/main" id="{692BA0DC-D168-62EF-4A2F-232A7F992672}"/>
              </a:ext>
            </a:extLst>
          </p:cNvPr>
          <p:cNvSpPr/>
          <p:nvPr/>
        </p:nvSpPr>
        <p:spPr>
          <a:xfrm>
            <a:off x="8510905" y="5664835"/>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ExtraLight" panose="020B0200000000000000" pitchFamily="34" charset="-122"/>
              <a:ea typeface="思源黑体 CN ExtraLight" panose="020B0200000000000000" pitchFamily="34" charset="-122"/>
            </a:endParaRPr>
          </a:p>
        </p:txBody>
      </p:sp>
      <p:sp>
        <p:nvSpPr>
          <p:cNvPr id="38" name="椭圆 37">
            <a:extLst>
              <a:ext uri="{FF2B5EF4-FFF2-40B4-BE49-F238E27FC236}">
                <a16:creationId xmlns:a16="http://schemas.microsoft.com/office/drawing/2014/main" id="{E13D387A-B20C-3591-9ABB-5133BFDBBC5C}"/>
              </a:ext>
            </a:extLst>
          </p:cNvPr>
          <p:cNvSpPr/>
          <p:nvPr/>
        </p:nvSpPr>
        <p:spPr>
          <a:xfrm>
            <a:off x="11151870" y="3074035"/>
            <a:ext cx="1487170" cy="148717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ExtraLight" panose="020B0200000000000000" pitchFamily="34" charset="-122"/>
              <a:ea typeface="思源黑体 CN ExtraLight" panose="020B0200000000000000" pitchFamily="34" charset="-122"/>
            </a:endParaRPr>
          </a:p>
        </p:txBody>
      </p:sp>
      <p:sp>
        <p:nvSpPr>
          <p:cNvPr id="2" name="文本框 1">
            <a:extLst>
              <a:ext uri="{FF2B5EF4-FFF2-40B4-BE49-F238E27FC236}">
                <a16:creationId xmlns:a16="http://schemas.microsoft.com/office/drawing/2014/main" id="{E9174CC9-EAF0-A26F-B3E0-64989B535269}"/>
              </a:ext>
            </a:extLst>
          </p:cNvPr>
          <p:cNvSpPr txBox="1"/>
          <p:nvPr/>
        </p:nvSpPr>
        <p:spPr>
          <a:xfrm>
            <a:off x="4474346" y="266330"/>
            <a:ext cx="1988598" cy="276999"/>
          </a:xfrm>
          <a:prstGeom prst="rect">
            <a:avLst/>
          </a:prstGeom>
          <a:noFill/>
        </p:spPr>
        <p:txBody>
          <a:bodyPr wrap="square" rtlCol="0">
            <a:spAutoFit/>
          </a:bodyPr>
          <a:lstStyle/>
          <a:p>
            <a:r>
              <a:rPr lang="en-US" altLang="zh-CN" sz="1200" dirty="0">
                <a:solidFill>
                  <a:srgbClr val="FFFFFF"/>
                </a:solidFill>
                <a:latin typeface="思源黑体 CN ExtraLight" panose="020B0200000000000000" pitchFamily="34" charset="-122"/>
                <a:ea typeface="思源黑体 CN ExtraLight" panose="020B0200000000000000" pitchFamily="34" charset="-122"/>
              </a:rPr>
              <a:t>https://www.ypppt.com/</a:t>
            </a:r>
            <a:endParaRPr lang="zh-CN" altLang="en-US" sz="1200" dirty="0">
              <a:solidFill>
                <a:srgbClr val="FFFFFF"/>
              </a:solidFill>
              <a:latin typeface="思源黑体 CN ExtraLight" panose="020B0200000000000000" pitchFamily="34" charset="-122"/>
              <a:ea typeface="思源黑体 CN ExtraLight" panose="020B0200000000000000" pitchFamily="34" charset="-122"/>
            </a:endParaRPr>
          </a:p>
        </p:txBody>
      </p:sp>
      <p:pic>
        <p:nvPicPr>
          <p:cNvPr id="67" name="图形 16">
            <a:extLst>
              <a:ext uri="{FF2B5EF4-FFF2-40B4-BE49-F238E27FC236}">
                <a16:creationId xmlns:a16="http://schemas.microsoft.com/office/drawing/2014/main" id="{B537BC97-C271-4150-19BC-4F610177D03C}"/>
              </a:ext>
            </a:extLst>
          </p:cNvPr>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9017161" y="339721"/>
            <a:ext cx="2508013" cy="610834"/>
          </a:xfrm>
          <a:prstGeom prst="rect">
            <a:avLst/>
          </a:prstGeom>
        </p:spPr>
      </p:pic>
      <p:pic>
        <p:nvPicPr>
          <p:cNvPr id="7" name="图片 6">
            <a:extLst>
              <a:ext uri="{FF2B5EF4-FFF2-40B4-BE49-F238E27FC236}">
                <a16:creationId xmlns:a16="http://schemas.microsoft.com/office/drawing/2014/main" id="{148709AE-92EF-F4A1-3248-ABB3B374664C}"/>
              </a:ext>
            </a:extLst>
          </p:cNvPr>
          <p:cNvPicPr>
            <a:picLocks noChangeAspect="1"/>
          </p:cNvPicPr>
          <p:nvPr/>
        </p:nvPicPr>
        <p:blipFill>
          <a:blip r:embed="rId6"/>
          <a:stretch>
            <a:fillRect/>
          </a:stretch>
        </p:blipFill>
        <p:spPr>
          <a:xfrm>
            <a:off x="3037604" y="4714681"/>
            <a:ext cx="1739989" cy="1847945"/>
          </a:xfrm>
          <a:prstGeom prst="rect">
            <a:avLst/>
          </a:prstGeom>
        </p:spPr>
      </p:pic>
      <p:pic>
        <p:nvPicPr>
          <p:cNvPr id="15" name="图片 14">
            <a:extLst>
              <a:ext uri="{FF2B5EF4-FFF2-40B4-BE49-F238E27FC236}">
                <a16:creationId xmlns:a16="http://schemas.microsoft.com/office/drawing/2014/main" id="{24CA2E37-D577-822F-18E6-CE642A6BA81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84704" y="4245461"/>
            <a:ext cx="4386463" cy="2375377"/>
          </a:xfrm>
          <a:prstGeom prst="rect">
            <a:avLst/>
          </a:prstGeom>
        </p:spPr>
      </p:pic>
    </p:spTree>
    <p:extLst>
      <p:ext uri="{BB962C8B-B14F-4D97-AF65-F5344CB8AC3E}">
        <p14:creationId xmlns:p14="http://schemas.microsoft.com/office/powerpoint/2010/main" val="2285383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矩形 1"/>
          <p:cNvSpPr/>
          <p:nvPr>
            <p:custDataLst>
              <p:tags r:id="rId1"/>
            </p:custDataLst>
          </p:nvPr>
        </p:nvSpPr>
        <p:spPr>
          <a:xfrm flipH="1">
            <a:off x="-19050" y="0"/>
            <a:ext cx="12208510" cy="6856095"/>
          </a:xfrm>
          <a:prstGeom prst="rect">
            <a:avLst/>
          </a:prstGeom>
          <a:solidFill>
            <a:schemeClr val="accent6">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9304020" y="-419735"/>
            <a:ext cx="7277735" cy="7277735"/>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3498850" y="-95250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410335" y="168529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1739265" y="2790825"/>
            <a:ext cx="8725535" cy="2122805"/>
          </a:xfrm>
          <a:prstGeom prst="rect">
            <a:avLst/>
          </a:prstGeom>
          <a:noFill/>
        </p:spPr>
        <p:txBody>
          <a:bodyPr wrap="square" rtlCol="0">
            <a:spAutoFit/>
          </a:bodyPr>
          <a:lstStyle/>
          <a:p>
            <a:pPr algn="l"/>
            <a:r>
              <a:rPr lang="zh-CN" altLang="en-US" sz="6600" dirty="0">
                <a:solidFill>
                  <a:schemeClr val="bg1"/>
                </a:solidFill>
                <a:latin typeface="思源黑体 CN Heavy" panose="020B0A00000000000000" pitchFamily="34" charset="-122"/>
                <a:ea typeface="思源黑体 CN Heavy" panose="020B0A00000000000000" pitchFamily="34" charset="-122"/>
              </a:rPr>
              <a:t>国内外研究现状及发展动态分析</a:t>
            </a:r>
          </a:p>
        </p:txBody>
      </p:sp>
      <p:sp>
        <p:nvSpPr>
          <p:cNvPr id="12" name="文本占位符 85"/>
          <p:cNvSpPr txBox="1"/>
          <p:nvPr/>
        </p:nvSpPr>
        <p:spPr>
          <a:xfrm>
            <a:off x="1790065" y="1574165"/>
            <a:ext cx="7867650" cy="1716239"/>
          </a:xfrm>
          <a:prstGeom prst="rect">
            <a:avLst/>
          </a:prstGeom>
          <a:ln>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spcBef>
                <a:spcPts val="0"/>
              </a:spcBef>
              <a:buNone/>
            </a:pPr>
            <a:r>
              <a:rPr lang="en-US" sz="11500" dirty="0">
                <a:ln>
                  <a:gradFill>
                    <a:gsLst>
                      <a:gs pos="0">
                        <a:schemeClr val="bg1">
                          <a:alpha val="17000"/>
                          <a:lumMod val="94000"/>
                        </a:schemeClr>
                      </a:gs>
                      <a:gs pos="100000">
                        <a:srgbClr val="2F6CBA">
                          <a:alpha val="0"/>
                        </a:srgbClr>
                      </a:gs>
                    </a:gsLst>
                    <a:lin ang="5400000" scaled="1"/>
                  </a:gradFill>
                </a:ln>
                <a:noFill/>
                <a:latin typeface="思源黑体 CN Heavy" panose="020B0A00000000000000" pitchFamily="34" charset="-122"/>
                <a:ea typeface="思源黑体 CN Heavy" panose="020B0A00000000000000" pitchFamily="34" charset="-122"/>
                <a:cs typeface="+mj-lt"/>
                <a:sym typeface="+mn-lt"/>
              </a:rPr>
              <a:t>PART 02</a:t>
            </a:r>
          </a:p>
        </p:txBody>
      </p:sp>
      <p:cxnSp>
        <p:nvCxnSpPr>
          <p:cNvPr id="10" name="直接连接符 9"/>
          <p:cNvCxnSpPr/>
          <p:nvPr/>
        </p:nvCxnSpPr>
        <p:spPr>
          <a:xfrm>
            <a:off x="1863725" y="4790440"/>
            <a:ext cx="4292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8688070" y="6400165"/>
            <a:ext cx="915670" cy="91567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形 2"/>
          <p:cNvPicPr>
            <a:picLocks noChangeAspect="1"/>
          </p:cNvPicPr>
          <p:nvPr>
            <p:custDataLst>
              <p:tags r:id="rId2"/>
            </p:custDataLst>
          </p:nvPr>
        </p:nvPicPr>
        <p:blipFill>
          <a:blip r:embed="rId4">
            <a:extLst>
              <a:ext uri="{96DAC541-7B7A-43D3-8B79-37D633B846F1}">
                <asvg:svgBlip xmlns:asvg="http://schemas.microsoft.com/office/drawing/2016/SVG/main" r:embed="rId5"/>
              </a:ext>
            </a:extLst>
          </a:blip>
          <a:stretch>
            <a:fillRect/>
          </a:stretch>
        </p:blipFill>
        <p:spPr>
          <a:xfrm>
            <a:off x="569078" y="341864"/>
            <a:ext cx="2508013" cy="61083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7C02BE-2043-DF38-64DA-F863E6CFE6B6}"/>
            </a:ext>
          </a:extLst>
        </p:cNvPr>
        <p:cNvGrpSpPr/>
        <p:nvPr/>
      </p:nvGrpSpPr>
      <p:grpSpPr>
        <a:xfrm>
          <a:off x="0" y="0"/>
          <a:ext cx="0" cy="0"/>
          <a:chOff x="0" y="0"/>
          <a:chExt cx="0" cy="0"/>
        </a:xfrm>
      </p:grpSpPr>
      <p:sp>
        <p:nvSpPr>
          <p:cNvPr id="8" name="矩形 7">
            <a:extLst>
              <a:ext uri="{FF2B5EF4-FFF2-40B4-BE49-F238E27FC236}">
                <a16:creationId xmlns:a16="http://schemas.microsoft.com/office/drawing/2014/main" id="{CC06E8D4-8286-72C9-0B44-14FACFAEFE1C}"/>
              </a:ext>
            </a:extLst>
          </p:cNvPr>
          <p:cNvSpPr/>
          <p:nvPr/>
        </p:nvSpPr>
        <p:spPr>
          <a:xfrm>
            <a:off x="547370" y="2223770"/>
            <a:ext cx="5049520" cy="22936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9DEF62D5-B11D-6E05-9169-68E1F2DC774F}"/>
              </a:ext>
            </a:extLst>
          </p:cNvPr>
          <p:cNvSpPr/>
          <p:nvPr>
            <p:custDataLst>
              <p:tags r:id="rId1"/>
            </p:custDataLst>
          </p:nvPr>
        </p:nvSpPr>
        <p:spPr>
          <a:xfrm>
            <a:off x="-952500" y="-995680"/>
            <a:ext cx="1905000" cy="1905000"/>
          </a:xfrm>
          <a:prstGeom prst="ellipse">
            <a:avLst/>
          </a:prstGeom>
          <a:gradFill>
            <a:gsLst>
              <a:gs pos="28000">
                <a:schemeClr val="accent2">
                  <a:lumMod val="75000"/>
                  <a:alpha val="14000"/>
                </a:schemeClr>
              </a:gs>
              <a:gs pos="100000">
                <a:schemeClr val="bg1">
                  <a:alpha val="11000"/>
                </a:scheme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ExtraLight" panose="020B0200000000000000" pitchFamily="34" charset="-122"/>
              <a:ea typeface="思源黑体 CN ExtraLight" panose="020B0200000000000000" pitchFamily="34" charset="-122"/>
            </a:endParaRPr>
          </a:p>
        </p:txBody>
      </p:sp>
      <p:pic>
        <p:nvPicPr>
          <p:cNvPr id="17" name="图形 16">
            <a:extLst>
              <a:ext uri="{FF2B5EF4-FFF2-40B4-BE49-F238E27FC236}">
                <a16:creationId xmlns:a16="http://schemas.microsoft.com/office/drawing/2014/main" id="{CEC91130-32DA-DEBD-5C05-C79AFFC4DC73}"/>
              </a:ext>
            </a:extLst>
          </p:cNvPr>
          <p:cNvPicPr>
            <a:picLocks noChangeAspect="1"/>
          </p:cNvPicPr>
          <p:nvPr>
            <p:custDataLst>
              <p:tags r:id="rId2"/>
            </p:custDataLst>
          </p:nvPr>
        </p:nvPicPr>
        <p:blipFill>
          <a:blip r:embed="rId5">
            <a:extLst>
              <a:ext uri="{96DAC541-7B7A-43D3-8B79-37D633B846F1}">
                <asvg:svgBlip xmlns:asvg="http://schemas.microsoft.com/office/drawing/2016/SVG/main" r:embed="rId6"/>
              </a:ext>
            </a:extLst>
          </a:blip>
          <a:stretch>
            <a:fillRect/>
          </a:stretch>
        </p:blipFill>
        <p:spPr>
          <a:xfrm>
            <a:off x="340521" y="365756"/>
            <a:ext cx="2508013" cy="610834"/>
          </a:xfrm>
          <a:prstGeom prst="rect">
            <a:avLst/>
          </a:prstGeom>
        </p:spPr>
      </p:pic>
      <p:sp>
        <p:nvSpPr>
          <p:cNvPr id="10" name="í$ḻídè">
            <a:extLst>
              <a:ext uri="{FF2B5EF4-FFF2-40B4-BE49-F238E27FC236}">
                <a16:creationId xmlns:a16="http://schemas.microsoft.com/office/drawing/2014/main" id="{AF39126C-2E4E-D7BF-0C17-280BCE829362}"/>
              </a:ext>
            </a:extLst>
          </p:cNvPr>
          <p:cNvSpPr/>
          <p:nvPr>
            <p:custDataLst>
              <p:tags r:id="rId3"/>
            </p:custDataLst>
          </p:nvPr>
        </p:nvSpPr>
        <p:spPr>
          <a:xfrm>
            <a:off x="370601" y="1726036"/>
            <a:ext cx="11450798" cy="2931954"/>
          </a:xfrm>
          <a:prstGeom prst="rect">
            <a:avLst/>
          </a:prstGeom>
          <a:gradFill flip="none" rotWithShape="1">
            <a:gsLst>
              <a:gs pos="0">
                <a:schemeClr val="bg1">
                  <a:alpha val="0"/>
                </a:schemeClr>
              </a:gs>
              <a:gs pos="100000">
                <a:schemeClr val="bg1">
                  <a:lumMod val="95000"/>
                  <a:alpha val="80000"/>
                </a:schemeClr>
              </a:gs>
            </a:gsLst>
            <a:lin ang="0" scaled="1"/>
            <a:tileRect/>
          </a:gra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marL="0" indent="457200" eaLnBrk="1" hangingPunct="1"/>
            <a:endParaRPr lang="zh-CN" altLang="en-US" sz="2000" b="1" dirty="0">
              <a:solidFill>
                <a:schemeClr val="bg1"/>
              </a:solidFill>
              <a:latin typeface="思源黑体 CN ExtraLight" panose="020B0200000000000000" pitchFamily="34" charset="-122"/>
              <a:ea typeface="思源黑体 CN ExtraLight" panose="020B0200000000000000" pitchFamily="34" charset="-122"/>
            </a:endParaRPr>
          </a:p>
        </p:txBody>
      </p:sp>
      <p:sp>
        <p:nvSpPr>
          <p:cNvPr id="6" name="文本框 5">
            <a:extLst>
              <a:ext uri="{FF2B5EF4-FFF2-40B4-BE49-F238E27FC236}">
                <a16:creationId xmlns:a16="http://schemas.microsoft.com/office/drawing/2014/main" id="{90F154AE-7847-1484-9AF8-1717C60C3AC9}"/>
              </a:ext>
            </a:extLst>
          </p:cNvPr>
          <p:cNvSpPr txBox="1"/>
          <p:nvPr/>
        </p:nvSpPr>
        <p:spPr>
          <a:xfrm>
            <a:off x="3806418" y="1084689"/>
            <a:ext cx="6309995" cy="368300"/>
          </a:xfrm>
          <a:prstGeom prst="rect">
            <a:avLst/>
          </a:prstGeom>
          <a:noFill/>
          <a:ln w="9525">
            <a:noFill/>
          </a:ln>
        </p:spPr>
        <p:txBody>
          <a:bodyPr wrap="square">
            <a:spAutoFit/>
          </a:bodyPr>
          <a:lstStyle/>
          <a:p>
            <a:pPr marL="228600" indent="-228600"/>
            <a:r>
              <a:rPr lang="en-US" b="0" dirty="0">
                <a:latin typeface="等线" panose="02010600030101010101" charset="-122"/>
              </a:rPr>
              <a:t> </a:t>
            </a:r>
            <a:r>
              <a:rPr lang="zh-CN" altLang="en-US" b="0" dirty="0">
                <a:latin typeface="等线" panose="02010600030101010101" charset="-122"/>
              </a:rPr>
              <a:t>汽车线束智能匹配</a:t>
            </a:r>
            <a:r>
              <a:rPr lang="zh-CN" altLang="en-US" b="0" dirty="0">
                <a:solidFill>
                  <a:srgbClr val="FF0000"/>
                </a:solidFill>
                <a:latin typeface="等线" panose="02010600030101010101" charset="-122"/>
              </a:rPr>
              <a:t>国外研究现状与不足</a:t>
            </a:r>
            <a:endParaRPr lang="zh-CN" altLang="en-US" b="1" dirty="0">
              <a:solidFill>
                <a:srgbClr val="FF0000"/>
              </a:solidFill>
              <a:ea typeface="等线" panose="02010600030101010101" charset="-122"/>
            </a:endParaRPr>
          </a:p>
        </p:txBody>
      </p:sp>
      <p:sp>
        <p:nvSpPr>
          <p:cNvPr id="7" name="文本框 6">
            <a:extLst>
              <a:ext uri="{FF2B5EF4-FFF2-40B4-BE49-F238E27FC236}">
                <a16:creationId xmlns:a16="http://schemas.microsoft.com/office/drawing/2014/main" id="{B6D50D09-C212-D286-6B28-70E1ECAF51EC}"/>
              </a:ext>
            </a:extLst>
          </p:cNvPr>
          <p:cNvSpPr txBox="1"/>
          <p:nvPr/>
        </p:nvSpPr>
        <p:spPr>
          <a:xfrm>
            <a:off x="547370" y="1614805"/>
            <a:ext cx="5106035" cy="3871595"/>
          </a:xfrm>
          <a:prstGeom prst="rect">
            <a:avLst/>
          </a:prstGeom>
          <a:solidFill>
            <a:schemeClr val="accent6">
              <a:lumMod val="20000"/>
              <a:lumOff val="80000"/>
            </a:schemeClr>
          </a:solidFill>
          <a:ln w="9525">
            <a:noFill/>
          </a:ln>
        </p:spPr>
        <p:txBody>
          <a:bodyPr>
            <a:noAutofit/>
          </a:bodyPr>
          <a:lstStyle/>
          <a:p>
            <a:pPr indent="228600"/>
            <a:r>
              <a:rPr lang="en-US" altLang="zh-CN" b="0" dirty="0">
                <a:ea typeface="等线" panose="02010600030101010101" charset="-122"/>
              </a:rPr>
              <a:t>                             </a:t>
            </a:r>
            <a:r>
              <a:rPr lang="en-US" altLang="zh-CN" b="0" dirty="0">
                <a:latin typeface="仿宋" panose="02010609060101010101" charset="-122"/>
                <a:ea typeface="仿宋" panose="02010609060101010101" charset="-122"/>
                <a:cs typeface="仿宋" panose="02010609060101010101" charset="-122"/>
              </a:rPr>
              <a:t> </a:t>
            </a:r>
            <a:r>
              <a:rPr lang="zh-CN" sz="2400" b="1" dirty="0">
                <a:latin typeface="仿宋" panose="02010609060101010101" charset="-122"/>
                <a:ea typeface="仿宋" panose="02010609060101010101" charset="-122"/>
                <a:cs typeface="仿宋" panose="02010609060101010101" charset="-122"/>
              </a:rPr>
              <a:t>研究现状</a:t>
            </a:r>
            <a:endParaRPr lang="zh-CN" b="0" dirty="0">
              <a:latin typeface="仿宋" panose="02010609060101010101" charset="-122"/>
              <a:ea typeface="仿宋" panose="02010609060101010101" charset="-122"/>
              <a:cs typeface="仿宋" panose="02010609060101010101" charset="-122"/>
            </a:endParaRPr>
          </a:p>
          <a:p>
            <a:pPr indent="228600"/>
            <a:endParaRPr lang="en-US" b="0" dirty="0">
              <a:latin typeface="仿宋" panose="02010609060101010101" charset="-122"/>
              <a:ea typeface="仿宋" panose="02010609060101010101" charset="-122"/>
              <a:cs typeface="仿宋" panose="02010609060101010101" charset="-122"/>
            </a:endParaRPr>
          </a:p>
          <a:p>
            <a:pPr indent="228600"/>
            <a:r>
              <a:rPr lang="en-US" dirty="0">
                <a:latin typeface="仿宋" panose="02010609060101010101" charset="-122"/>
                <a:ea typeface="仿宋" panose="02010609060101010101" charset="-122"/>
              </a:rPr>
              <a:t>1</a:t>
            </a:r>
            <a:r>
              <a:rPr lang="en-US" altLang="zh-CN" dirty="0">
                <a:latin typeface="仿宋" panose="02010609060101010101" charset="-122"/>
                <a:ea typeface="仿宋" panose="02010609060101010101" charset="-122"/>
              </a:rPr>
              <a:t>.</a:t>
            </a:r>
            <a:r>
              <a:rPr lang="zh-CN" altLang="en-US" b="1" dirty="0">
                <a:latin typeface="仿宋" panose="02010609060101010101" charset="-122"/>
                <a:ea typeface="仿宋" panose="02010609060101010101" charset="-122"/>
              </a:rPr>
              <a:t>工具与技术领先</a:t>
            </a:r>
            <a:r>
              <a:rPr lang="zh-CN" altLang="en-US" dirty="0">
                <a:latin typeface="仿宋" panose="02010609060101010101" charset="-122"/>
                <a:ea typeface="仿宋" panose="02010609060101010101" charset="-122"/>
              </a:rPr>
              <a:t>：国外企业（如特斯拉、宝马）和机构在汽车线束设计和优化领域处于领先地位，使用智能化工具（如</a:t>
            </a:r>
            <a:r>
              <a:rPr lang="en-US" altLang="zh-CN" dirty="0">
                <a:latin typeface="仿宋" panose="02010609060101010101" charset="-122"/>
                <a:ea typeface="仿宋" panose="02010609060101010101" charset="-122"/>
              </a:rPr>
              <a:t>CATIA</a:t>
            </a:r>
            <a:r>
              <a:rPr lang="zh-CN" altLang="en-US" dirty="0">
                <a:latin typeface="仿宋" panose="02010609060101010101" charset="-122"/>
                <a:ea typeface="仿宋" panose="02010609060101010101" charset="-122"/>
              </a:rPr>
              <a:t>、</a:t>
            </a:r>
            <a:r>
              <a:rPr lang="en-US" altLang="zh-CN" dirty="0">
                <a:latin typeface="仿宋" panose="02010609060101010101" charset="-122"/>
                <a:ea typeface="仿宋" panose="02010609060101010101" charset="-122"/>
              </a:rPr>
              <a:t>Zuken E3.series</a:t>
            </a:r>
            <a:r>
              <a:rPr lang="zh-CN" altLang="en-US" dirty="0">
                <a:latin typeface="仿宋" panose="02010609060101010101" charset="-122"/>
                <a:ea typeface="仿宋" panose="02010609060101010101" charset="-122"/>
              </a:rPr>
              <a:t>）进行线束布局设计，提高设计效率并</a:t>
            </a:r>
            <a:r>
              <a:rPr lang="zh-CN" b="0" dirty="0">
                <a:latin typeface="仿宋" panose="02010609060101010101" charset="-122"/>
                <a:ea typeface="仿宋" panose="02010609060101010101" charset="-122"/>
                <a:cs typeface="仿宋" panose="02010609060101010101" charset="-122"/>
              </a:rPr>
              <a:t>燃料电</a:t>
            </a:r>
            <a:r>
              <a:rPr lang="zh-CN" altLang="en-US" dirty="0">
                <a:latin typeface="仿宋" panose="02010609060101010101" charset="-122"/>
                <a:ea typeface="仿宋" panose="02010609060101010101" charset="-122"/>
              </a:rPr>
              <a:t>减少错误。</a:t>
            </a:r>
            <a:endParaRPr lang="en-US" altLang="zh-CN" dirty="0">
              <a:latin typeface="仿宋" panose="02010609060101010101" charset="-122"/>
              <a:ea typeface="仿宋" panose="02010609060101010101" charset="-122"/>
            </a:endParaRPr>
          </a:p>
          <a:p>
            <a:pPr indent="228600"/>
            <a:r>
              <a:rPr lang="en-US" altLang="zh-CN" dirty="0">
                <a:latin typeface="仿宋" panose="02010609060101010101" charset="-122"/>
                <a:ea typeface="仿宋" panose="02010609060101010101" charset="-122"/>
              </a:rPr>
              <a:t>2.</a:t>
            </a:r>
            <a:r>
              <a:rPr lang="zh-CN" altLang="en-US" b="1" dirty="0">
                <a:latin typeface="仿宋" panose="02010609060101010101" charset="-122"/>
                <a:ea typeface="仿宋" panose="02010609060101010101" charset="-122"/>
              </a:rPr>
              <a:t>算法优化初步应用</a:t>
            </a:r>
            <a:r>
              <a:rPr lang="zh-CN" altLang="en-US" dirty="0">
                <a:latin typeface="仿宋" panose="02010609060101010101" charset="-122"/>
                <a:ea typeface="仿宋" panose="02010609060101010101" charset="-122"/>
              </a:rPr>
              <a:t>：美国麻省理工学院、</a:t>
            </a:r>
            <a:r>
              <a:rPr lang="en-US" altLang="zh-CN" dirty="0">
                <a:latin typeface="仿宋" panose="02010609060101010101" charset="-122"/>
                <a:ea typeface="仿宋" panose="02010609060101010101" charset="-122"/>
              </a:rPr>
              <a:t>IBM</a:t>
            </a:r>
            <a:r>
              <a:rPr lang="zh-CN" altLang="en-US" dirty="0">
                <a:latin typeface="仿宋" panose="02010609060101010101" charset="-122"/>
                <a:ea typeface="仿宋" panose="02010609060101010101" charset="-122"/>
              </a:rPr>
              <a:t>等在利用图算法和深度学习优化线束设计方面进行了尝试，如路径最优规划和信号抗干扰优化。</a:t>
            </a:r>
            <a:endParaRPr lang="en-US" altLang="zh-CN" dirty="0">
              <a:latin typeface="仿宋" panose="02010609060101010101" charset="-122"/>
              <a:ea typeface="仿宋" panose="02010609060101010101" charset="-122"/>
            </a:endParaRPr>
          </a:p>
          <a:p>
            <a:pPr indent="228600"/>
            <a:r>
              <a:rPr lang="en-US" altLang="zh-CN" dirty="0">
                <a:latin typeface="仿宋" panose="02010609060101010101" charset="-122"/>
                <a:ea typeface="仿宋" panose="02010609060101010101" charset="-122"/>
              </a:rPr>
              <a:t>3.</a:t>
            </a:r>
            <a:r>
              <a:rPr lang="zh-CN" altLang="en-US" b="1" dirty="0">
                <a:latin typeface="仿宋" panose="02010609060101010101" charset="-122"/>
                <a:ea typeface="仿宋" panose="02010609060101010101" charset="-122"/>
              </a:rPr>
              <a:t>新能源与智能网联支持</a:t>
            </a:r>
            <a:r>
              <a:rPr lang="zh-CN" altLang="en-US" dirty="0">
                <a:latin typeface="仿宋" panose="02010609060101010101" charset="-122"/>
                <a:ea typeface="仿宋" panose="02010609060101010101" charset="-122"/>
              </a:rPr>
              <a:t>：国外在支持高压电缆、以太网通信的线束技术上有较多研究成果，满足新能源汽车和自动驾驶对数据传输的高要求。</a:t>
            </a:r>
            <a:r>
              <a:rPr lang="en-US" dirty="0">
                <a:latin typeface="仿宋" panose="02010609060101010101" charset="-122"/>
                <a:ea typeface="仿宋" panose="02010609060101010101" charset="-122"/>
              </a:rPr>
              <a:t> </a:t>
            </a:r>
            <a:endParaRPr lang="en-US" altLang="en-US" dirty="0">
              <a:latin typeface="仿宋" panose="02010609060101010101" charset="-122"/>
              <a:ea typeface="仿宋" panose="02010609060101010101" charset="-122"/>
            </a:endParaRPr>
          </a:p>
        </p:txBody>
      </p:sp>
      <p:sp>
        <p:nvSpPr>
          <p:cNvPr id="9" name="文本框 8">
            <a:extLst>
              <a:ext uri="{FF2B5EF4-FFF2-40B4-BE49-F238E27FC236}">
                <a16:creationId xmlns:a16="http://schemas.microsoft.com/office/drawing/2014/main" id="{029BF380-4C52-C00C-A4D0-708397FFB1BE}"/>
              </a:ext>
            </a:extLst>
          </p:cNvPr>
          <p:cNvSpPr txBox="1"/>
          <p:nvPr/>
        </p:nvSpPr>
        <p:spPr>
          <a:xfrm>
            <a:off x="6337935" y="1614805"/>
            <a:ext cx="5080000" cy="2790825"/>
          </a:xfrm>
          <a:prstGeom prst="rect">
            <a:avLst/>
          </a:prstGeom>
          <a:noFill/>
          <a:ln w="9525">
            <a:noFill/>
          </a:ln>
        </p:spPr>
        <p:txBody>
          <a:bodyPr>
            <a:noAutofit/>
          </a:bodyPr>
          <a:lstStyle/>
          <a:p>
            <a:pPr indent="228600"/>
            <a:r>
              <a:rPr lang="en-US" altLang="zh-CN" b="0" dirty="0">
                <a:latin typeface="仿宋" panose="02010609060101010101" charset="-122"/>
                <a:ea typeface="仿宋" panose="02010609060101010101" charset="-122"/>
                <a:cs typeface="仿宋" panose="02010609060101010101" charset="-122"/>
              </a:rPr>
              <a:t>                 </a:t>
            </a:r>
            <a:r>
              <a:rPr lang="zh-CN" sz="2400" b="1" dirty="0">
                <a:latin typeface="仿宋" panose="02010609060101010101" charset="-122"/>
                <a:ea typeface="仿宋" panose="02010609060101010101" charset="-122"/>
                <a:cs typeface="仿宋" panose="02010609060101010101" charset="-122"/>
              </a:rPr>
              <a:t>不足</a:t>
            </a:r>
            <a:endParaRPr lang="zh-CN" sz="2400" b="0" dirty="0">
              <a:latin typeface="仿宋" panose="02010609060101010101" charset="-122"/>
              <a:ea typeface="仿宋" panose="02010609060101010101" charset="-122"/>
              <a:cs typeface="仿宋" panose="02010609060101010101" charset="-122"/>
            </a:endParaRPr>
          </a:p>
          <a:p>
            <a:pPr indent="228600"/>
            <a:endParaRPr lang="en-US" b="0" dirty="0">
              <a:latin typeface="仿宋" panose="02010609060101010101" charset="-122"/>
              <a:ea typeface="仿宋" panose="02010609060101010101" charset="-122"/>
              <a:cs typeface="仿宋" panose="02010609060101010101" charset="-122"/>
            </a:endParaRPr>
          </a:p>
          <a:p>
            <a:pPr indent="228600"/>
            <a:r>
              <a:rPr lang="en-US" dirty="0">
                <a:latin typeface="仿宋" panose="02010609060101010101" charset="-122"/>
                <a:ea typeface="仿宋" panose="02010609060101010101" charset="-122"/>
              </a:rPr>
              <a:t>1</a:t>
            </a:r>
            <a:r>
              <a:rPr lang="en-US" altLang="zh-CN" dirty="0">
                <a:latin typeface="仿宋" panose="02010609060101010101" charset="-122"/>
                <a:ea typeface="仿宋" panose="02010609060101010101" charset="-122"/>
              </a:rPr>
              <a:t>.</a:t>
            </a:r>
            <a:r>
              <a:rPr lang="zh-CN" altLang="en-US" b="1" dirty="0">
                <a:latin typeface="仿宋" panose="02010609060101010101" charset="-122"/>
                <a:ea typeface="仿宋" panose="02010609060101010101" charset="-122"/>
              </a:rPr>
              <a:t>成本与普适性问题</a:t>
            </a:r>
            <a:r>
              <a:rPr lang="zh-CN" altLang="en-US" dirty="0">
                <a:latin typeface="仿宋" panose="02010609060101010101" charset="-122"/>
                <a:ea typeface="仿宋" panose="02010609060101010101" charset="-122"/>
              </a:rPr>
              <a:t>：国外的先进工具和技术应用成本较高，主要集中在高端车型，尚未形成普适性的低成本解决方案。</a:t>
            </a:r>
            <a:endParaRPr lang="en-US" altLang="zh-CN" dirty="0">
              <a:latin typeface="仿宋" panose="02010609060101010101" charset="-122"/>
              <a:ea typeface="仿宋" panose="02010609060101010101" charset="-122"/>
            </a:endParaRPr>
          </a:p>
          <a:p>
            <a:pPr indent="228600"/>
            <a:r>
              <a:rPr lang="en-US" dirty="0">
                <a:latin typeface="仿宋" panose="02010609060101010101" charset="-122"/>
                <a:ea typeface="仿宋" panose="02010609060101010101" charset="-122"/>
              </a:rPr>
              <a:t>2</a:t>
            </a:r>
            <a:r>
              <a:rPr lang="en-US" altLang="zh-CN" dirty="0">
                <a:latin typeface="仿宋" panose="02010609060101010101" charset="-122"/>
                <a:ea typeface="仿宋" panose="02010609060101010101" charset="-122"/>
              </a:rPr>
              <a:t>.</a:t>
            </a:r>
            <a:r>
              <a:rPr lang="zh-CN" altLang="en-US" b="1" dirty="0">
                <a:latin typeface="仿宋" panose="02010609060101010101" charset="-122"/>
                <a:ea typeface="仿宋" panose="02010609060101010101" charset="-122"/>
              </a:rPr>
              <a:t>匹配技术探索不足</a:t>
            </a:r>
            <a:r>
              <a:rPr lang="zh-CN" altLang="en-US" dirty="0">
                <a:latin typeface="仿宋" panose="02010609060101010101" charset="-122"/>
                <a:ea typeface="仿宋" panose="02010609060101010101" charset="-122"/>
              </a:rPr>
              <a:t>：虽然工具和算法研究较多，但针对线束智能匹配的专门研究尚不成熟。</a:t>
            </a:r>
          </a:p>
        </p:txBody>
      </p:sp>
    </p:spTree>
    <p:extLst>
      <p:ext uri="{BB962C8B-B14F-4D97-AF65-F5344CB8AC3E}">
        <p14:creationId xmlns:p14="http://schemas.microsoft.com/office/powerpoint/2010/main" val="33926428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3dd4f63b-ee37-4f7f-9b39-024441986050"/>
  <p:tag name="COMMONDATA" val="eyJoZGlkIjoiYzc1YWI3N2YwNWI5MDYwM2NlNjFkOTY5YTM3MzYyMmUifQ=="/>
</p:tagLst>
</file>

<file path=ppt/tags/tag10.xml><?xml version="1.0" encoding="utf-8"?>
<p:tagLst xmlns:a="http://schemas.openxmlformats.org/drawingml/2006/main" xmlns:r="http://schemas.openxmlformats.org/officeDocument/2006/relationships" xmlns:p="http://schemas.openxmlformats.org/presentationml/2006/main">
  <p:tag name="PA" val="v5.2.9"/>
</p:tagLst>
</file>

<file path=ppt/tags/tag11.xml><?xml version="1.0" encoding="utf-8"?>
<p:tagLst xmlns:a="http://schemas.openxmlformats.org/drawingml/2006/main" xmlns:r="http://schemas.openxmlformats.org/officeDocument/2006/relationships" xmlns:p="http://schemas.openxmlformats.org/presentationml/2006/main">
  <p:tag name="PA" val="v5.2.9"/>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PA" val="v5.2.9"/>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PA" val="v5.2.9"/>
</p:tagLst>
</file>

<file path=ppt/tags/tag20.xml><?xml version="1.0" encoding="utf-8"?>
<p:tagLst xmlns:a="http://schemas.openxmlformats.org/drawingml/2006/main" xmlns:r="http://schemas.openxmlformats.org/officeDocument/2006/relationships" xmlns:p="http://schemas.openxmlformats.org/presentationml/2006/main">
  <p:tag name="PA" val="v5.2.9"/>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PA" val="v5.2.9"/>
</p:tagLst>
</file>

<file path=ppt/tags/tag30.xml><?xml version="1.0" encoding="utf-8"?>
<p:tagLst xmlns:a="http://schemas.openxmlformats.org/drawingml/2006/main" xmlns:r="http://schemas.openxmlformats.org/officeDocument/2006/relationships" xmlns:p="http://schemas.openxmlformats.org/presentationml/2006/main">
  <p:tag name="PA" val="v5.2.9"/>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ISLIDE.DIAGRAM" val="#243636;"/>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ISLIDE.DIAGRAM" val="#282126;"/>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900,&quot;width&quot;:19382.666141732283}"/>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PA" val="v5.2.9"/>
</p:tagLst>
</file>

<file path=ppt/tags/tag39.xml><?xml version="1.0" encoding="utf-8"?>
<p:tagLst xmlns:a="http://schemas.openxmlformats.org/drawingml/2006/main" xmlns:r="http://schemas.openxmlformats.org/officeDocument/2006/relationships" xmlns:p="http://schemas.openxmlformats.org/presentationml/2006/main">
  <p:tag name="PA" val="v5.2.9"/>
</p:tagLst>
</file>

<file path=ppt/tags/tag4.xml><?xml version="1.0" encoding="utf-8"?>
<p:tagLst xmlns:a="http://schemas.openxmlformats.org/drawingml/2006/main" xmlns:r="http://schemas.openxmlformats.org/officeDocument/2006/relationships" xmlns:p="http://schemas.openxmlformats.org/presentationml/2006/main">
  <p:tag name="PA" val="v5.2.9"/>
</p:tagLst>
</file>

<file path=ppt/tags/tag40.xml><?xml version="1.0" encoding="utf-8"?>
<p:tagLst xmlns:a="http://schemas.openxmlformats.org/drawingml/2006/main" xmlns:r="http://schemas.openxmlformats.org/officeDocument/2006/relationships" xmlns:p="http://schemas.openxmlformats.org/presentationml/2006/main">
  <p:tag name="PA" val="v5.2.9"/>
</p:tagLst>
</file>

<file path=ppt/tags/tag41.xml><?xml version="1.0" encoding="utf-8"?>
<p:tagLst xmlns:a="http://schemas.openxmlformats.org/drawingml/2006/main" xmlns:r="http://schemas.openxmlformats.org/officeDocument/2006/relationships" xmlns:p="http://schemas.openxmlformats.org/presentationml/2006/main">
  <p:tag name="PA" val="v5.2.9"/>
</p:tagLst>
</file>

<file path=ppt/tags/tag5.xml><?xml version="1.0" encoding="utf-8"?>
<p:tagLst xmlns:a="http://schemas.openxmlformats.org/drawingml/2006/main" xmlns:r="http://schemas.openxmlformats.org/officeDocument/2006/relationships" xmlns:p="http://schemas.openxmlformats.org/presentationml/2006/main">
  <p:tag name="PA" val="v5.2.9"/>
</p:tagLst>
</file>

<file path=ppt/tags/tag6.xml><?xml version="1.0" encoding="utf-8"?>
<p:tagLst xmlns:a="http://schemas.openxmlformats.org/drawingml/2006/main" xmlns:r="http://schemas.openxmlformats.org/officeDocument/2006/relationships" xmlns:p="http://schemas.openxmlformats.org/presentationml/2006/main">
  <p:tag name="PA" val="v5.2.9"/>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PA" val="v5.2.9"/>
</p:tagLst>
</file>

<file path=ppt/tags/tag9.xml><?xml version="1.0" encoding="utf-8"?>
<p:tagLst xmlns:a="http://schemas.openxmlformats.org/drawingml/2006/main" xmlns:r="http://schemas.openxmlformats.org/officeDocument/2006/relationships" xmlns:p="http://schemas.openxmlformats.org/presentationml/2006/main">
  <p:tag name="PA" val="v5.2.9"/>
</p:tagLst>
</file>

<file path=ppt/theme/theme1.xml><?xml version="1.0" encoding="utf-8"?>
<a:theme xmlns:a="http://schemas.openxmlformats.org/drawingml/2006/main" name="www.2ppt.com">
  <a:themeElements>
    <a:clrScheme name="Dragon">
      <a:dk1>
        <a:sysClr val="windowText" lastClr="000000"/>
      </a:dk1>
      <a:lt1>
        <a:sysClr val="window" lastClr="FFFFFF"/>
      </a:lt1>
      <a:dk2>
        <a:srgbClr val="001B36"/>
      </a:dk2>
      <a:lt2>
        <a:srgbClr val="EDF8FE"/>
      </a:lt2>
      <a:accent1>
        <a:srgbClr val="477AB1"/>
      </a:accent1>
      <a:accent2>
        <a:srgbClr val="51848E"/>
      </a:accent2>
      <a:accent3>
        <a:srgbClr val="7B9B57"/>
      </a:accent3>
      <a:accent4>
        <a:srgbClr val="8B8D8C"/>
      </a:accent4>
      <a:accent5>
        <a:srgbClr val="8B7396"/>
      </a:accent5>
      <a:accent6>
        <a:srgbClr val="E89A53"/>
      </a:accent6>
      <a:hlink>
        <a:srgbClr val="0080FF"/>
      </a:hlink>
      <a:folHlink>
        <a:srgbClr val="FF00FF"/>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356</TotalTime>
  <Words>1559</Words>
  <Application>Microsoft Office PowerPoint</Application>
  <PresentationFormat>宽屏</PresentationFormat>
  <Paragraphs>122</Paragraphs>
  <Slides>16</Slides>
  <Notes>5</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16</vt:i4>
      </vt:variant>
    </vt:vector>
  </HeadingPairs>
  <TitlesOfParts>
    <vt:vector size="28" baseType="lpstr">
      <vt:lpstr>等线</vt:lpstr>
      <vt:lpstr>方正小标宋简体</vt:lpstr>
      <vt:lpstr>仿宋</vt:lpstr>
      <vt:lpstr>华文中宋</vt:lpstr>
      <vt:lpstr>思源黑体 CN ExtraLight</vt:lpstr>
      <vt:lpstr>思源黑体 CN Heavy</vt:lpstr>
      <vt:lpstr>思源黑体 CN Medium</vt:lpstr>
      <vt:lpstr>宋体</vt:lpstr>
      <vt:lpstr>微软雅黑</vt:lpstr>
      <vt:lpstr>Arial</vt:lpstr>
      <vt:lpstr>Calibri</vt:lpstr>
      <vt:lpstr>www.2ppt.com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subject>https://www.ypppt.com/</dc:subject>
  <dc:creator>优品PPT</dc:creator>
  <cp:lastModifiedBy>子芾 陶</cp:lastModifiedBy>
  <cp:revision>55</cp:revision>
  <dcterms:created xsi:type="dcterms:W3CDTF">2021-05-18T01:26:00Z</dcterms:created>
  <dcterms:modified xsi:type="dcterms:W3CDTF">2024-12-23T12:55:37Z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1000B6A1D6FA4266A4953693931A4AD1</vt:lpwstr>
  </property>
</Properties>
</file>